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94653" autoAdjust="0"/>
  </p:normalViewPr>
  <p:slideViewPr>
    <p:cSldViewPr>
      <p:cViewPr varScale="1">
        <p:scale>
          <a:sx n="111" d="100"/>
          <a:sy n="111" d="100"/>
        </p:scale>
        <p:origin x="-97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6F1A9E-D1F3-4C88-A0FB-D5DE5500BDF0}" type="datetimeFigureOut">
              <a:rPr lang="ru-RU" smtClean="0"/>
              <a:t>16.05.2021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6F1A9E-D1F3-4C88-A0FB-D5DE5500BDF0}" type="datetimeFigureOut">
              <a:rPr lang="ru-RU" smtClean="0"/>
              <a:t>16.05.2021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6F1A9E-D1F3-4C88-A0FB-D5DE5500BDF0}" type="datetimeFigureOut">
              <a:rPr lang="ru-RU" smtClean="0"/>
              <a:t>16.05.2021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6F1A9E-D1F3-4C88-A0FB-D5DE5500BDF0}" type="datetimeFigureOut">
              <a:rPr lang="ru-RU" smtClean="0"/>
              <a:t>16.05.2021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6F1A9E-D1F3-4C88-A0FB-D5DE5500BDF0}" type="datetimeFigureOut">
              <a:rPr lang="ru-RU" smtClean="0"/>
              <a:t>16.05.2021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26F1A9E-D1F3-4C88-A0FB-D5DE5500BDF0}" type="datetimeFigureOut">
              <a:rPr lang="ru-RU" smtClean="0"/>
              <a:t>16.05.2021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72EA480-04C5-4AEB-BF0B-6068F26F2F9F}" type="slidenum">
              <a:rPr lang="ru-RU" smtClean="0"/>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6F1A9E-D1F3-4C88-A0FB-D5DE5500BDF0}" type="datetimeFigureOut">
              <a:rPr lang="ru-RU" smtClean="0"/>
              <a:t>16.05.2021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EA480-04C5-4AEB-BF0B-6068F26F2F9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Медвежатина </a:t>
            </a:r>
            <a:r>
              <a:rPr lang="ru-RU" b="1" dirty="0" err="1"/>
              <a:t>по-мексикански</a:t>
            </a:r>
            <a:r>
              <a:rPr lang="ru-RU" b="1" dirty="0"/>
              <a:t> и «суп-мечта» с шоколадом: </a:t>
            </a:r>
            <a:r>
              <a:rPr lang="ru-RU" dirty="0"/>
              <a:t/>
            </a:r>
            <a:br>
              <a:rPr lang="ru-RU" dirty="0"/>
            </a:br>
            <a:r>
              <a:rPr lang="ru-RU" b="1" dirty="0"/>
              <a:t>семиотика советской полярной кухни 1920-1930-х гг.</a:t>
            </a:r>
            <a:r>
              <a:rPr lang="ru-RU" dirty="0"/>
              <a:t/>
            </a:r>
            <a:br>
              <a:rPr lang="ru-RU" dirty="0"/>
            </a:br>
            <a:endParaRPr lang="ru-RU" dirty="0"/>
          </a:p>
        </p:txBody>
      </p:sp>
      <p:sp>
        <p:nvSpPr>
          <p:cNvPr id="3" name="Подзаголовок 2"/>
          <p:cNvSpPr>
            <a:spLocks noGrp="1"/>
          </p:cNvSpPr>
          <p:nvPr>
            <p:ph type="subTitle" idx="1"/>
          </p:nvPr>
        </p:nvSpPr>
        <p:spPr>
          <a:xfrm>
            <a:off x="1371600" y="4797152"/>
            <a:ext cx="6400800" cy="1512168"/>
          </a:xfrm>
        </p:spPr>
        <p:txBody>
          <a:bodyPr>
            <a:normAutofit fontScale="85000" lnSpcReduction="10000"/>
          </a:bodyPr>
          <a:lstStyle/>
          <a:p>
            <a:r>
              <a:rPr lang="ru-RU" i="1" dirty="0" smtClean="0">
                <a:solidFill>
                  <a:schemeClr val="tx2">
                    <a:lumMod val="75000"/>
                  </a:schemeClr>
                </a:solidFill>
              </a:rPr>
              <a:t>О.А. </a:t>
            </a:r>
            <a:r>
              <a:rPr lang="ru-RU" i="1" dirty="0" err="1" smtClean="0">
                <a:solidFill>
                  <a:schemeClr val="tx2">
                    <a:lumMod val="75000"/>
                  </a:schemeClr>
                </a:solidFill>
              </a:rPr>
              <a:t>Скубач</a:t>
            </a:r>
            <a:endParaRPr lang="ru-RU" i="1" dirty="0" smtClean="0">
              <a:solidFill>
                <a:schemeClr val="tx2">
                  <a:lumMod val="75000"/>
                </a:schemeClr>
              </a:solidFill>
            </a:endParaRPr>
          </a:p>
          <a:p>
            <a:r>
              <a:rPr lang="ru-RU" i="1" dirty="0" smtClean="0">
                <a:solidFill>
                  <a:schemeClr val="tx2">
                    <a:lumMod val="75000"/>
                  </a:schemeClr>
                </a:solidFill>
              </a:rPr>
              <a:t>Алтайский государственный педагогический университет (Барнаул)</a:t>
            </a:r>
            <a:endParaRPr lang="ru-RU" i="1" dirty="0">
              <a:solidFill>
                <a:schemeClr val="tx2">
                  <a:lumMod val="75000"/>
                </a:schemeClr>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24744"/>
            <a:ext cx="3456384" cy="1008112"/>
          </a:xfrm>
        </p:spPr>
        <p:txBody>
          <a:bodyPr>
            <a:noAutofit/>
          </a:bodyPr>
          <a:lstStyle/>
          <a:p>
            <a:pPr algn="ctr"/>
            <a:r>
              <a:rPr lang="ru-RU" sz="3200" dirty="0" smtClean="0"/>
              <a:t>Н.Н. </a:t>
            </a:r>
            <a:r>
              <a:rPr lang="ru-RU" sz="3200" dirty="0" err="1" smtClean="0"/>
              <a:t>Шпанов</a:t>
            </a:r>
            <a:r>
              <a:rPr lang="ru-RU" sz="3200" dirty="0" smtClean="0"/>
              <a:t> (1896-1961)</a:t>
            </a:r>
            <a:endParaRPr lang="ru-RU" sz="3200" dirty="0"/>
          </a:p>
        </p:txBody>
      </p:sp>
      <p:sp>
        <p:nvSpPr>
          <p:cNvPr id="4" name="Текст 3"/>
          <p:cNvSpPr>
            <a:spLocks noGrp="1"/>
          </p:cNvSpPr>
          <p:nvPr>
            <p:ph type="body" sz="half" idx="2"/>
          </p:nvPr>
        </p:nvSpPr>
        <p:spPr>
          <a:xfrm>
            <a:off x="467544" y="3356992"/>
            <a:ext cx="8363272" cy="2952328"/>
          </a:xfrm>
        </p:spPr>
        <p:txBody>
          <a:bodyPr>
            <a:noAutofit/>
          </a:bodyPr>
          <a:lstStyle/>
          <a:p>
            <a:r>
              <a:rPr lang="ru-RU" sz="2200" i="1" dirty="0"/>
              <a:t>«Все пространство вокруг палатки засорено следами двухмесячной жизни людей. По затоптанной поверхности талого снега чернеют </a:t>
            </a:r>
            <a:r>
              <a:rPr lang="ru-RU" sz="2200" b="1" i="1" dirty="0"/>
              <a:t>коробки от шоколада, консервные банки, жестянки бисквитов и десятки желтых соломенных футляров от винных бутылок. </a:t>
            </a:r>
            <a:r>
              <a:rPr lang="ru-RU" sz="2200" i="1" dirty="0"/>
              <a:t>Кое-где из снега торчат оплетенные пузатые </a:t>
            </a:r>
            <a:r>
              <a:rPr lang="ru-RU" sz="2200" b="1" i="1" dirty="0"/>
              <a:t>бутылки от Кьянти и глиняные сосуды спасительного «</a:t>
            </a:r>
            <a:r>
              <a:rPr lang="ru-RU" sz="2200" b="1" i="1" dirty="0" smtClean="0"/>
              <a:t>VOV»</a:t>
            </a:r>
            <a:r>
              <a:rPr lang="ru-RU" sz="2200" b="1" dirty="0" smtClean="0"/>
              <a:t>.</a:t>
            </a:r>
            <a:r>
              <a:rPr lang="ru-RU" sz="2200" dirty="0" smtClean="0"/>
              <a:t> </a:t>
            </a:r>
            <a:r>
              <a:rPr lang="ru-RU" sz="2200" i="1" dirty="0"/>
              <a:t>Какая разница с тем, что мы застали на торосе </a:t>
            </a:r>
            <a:r>
              <a:rPr lang="ru-RU" sz="2200" i="1" dirty="0" err="1"/>
              <a:t>Мариано</a:t>
            </a:r>
            <a:r>
              <a:rPr lang="ru-RU" sz="2200" i="1" dirty="0"/>
              <a:t>! Люди здоровы и почти бодры. Вопрос с питанием видимо обстоит более, чем благополучно</a:t>
            </a:r>
            <a:r>
              <a:rPr lang="ru-RU" sz="2200" i="1" dirty="0" smtClean="0"/>
              <a:t>».</a:t>
            </a:r>
          </a:p>
          <a:p>
            <a:pPr algn="r"/>
            <a:r>
              <a:rPr lang="ru-RU" sz="2000" dirty="0" smtClean="0"/>
              <a:t>«Во льды за </a:t>
            </a:r>
            <a:r>
              <a:rPr lang="en-US" sz="2000" dirty="0" smtClean="0"/>
              <a:t>“</a:t>
            </a:r>
            <a:r>
              <a:rPr lang="ru-RU" sz="2000" dirty="0" smtClean="0"/>
              <a:t>Италией</a:t>
            </a:r>
            <a:r>
              <a:rPr lang="en-US" sz="2000" dirty="0" smtClean="0"/>
              <a:t>”</a:t>
            </a:r>
            <a:r>
              <a:rPr lang="ru-RU" sz="2000" dirty="0" smtClean="0"/>
              <a:t>», 1929</a:t>
            </a:r>
            <a:endParaRPr lang="ru-RU" sz="2000" dirty="0"/>
          </a:p>
        </p:txBody>
      </p:sp>
      <p:pic>
        <p:nvPicPr>
          <p:cNvPr id="1026" name="Picture 2" descr="D:\Библиотека\Советология\Арктика\Полярная гастрономия\1_Шпанов_1_900_auto_jpg.jpg"/>
          <p:cNvPicPr>
            <a:picLocks noGrp="1" noChangeAspect="1" noChangeArrowheads="1"/>
          </p:cNvPicPr>
          <p:nvPr>
            <p:ph idx="1"/>
          </p:nvPr>
        </p:nvPicPr>
        <p:blipFill>
          <a:blip r:embed="rId2" cstate="print"/>
          <a:srcRect/>
          <a:stretch>
            <a:fillRect/>
          </a:stretch>
        </p:blipFill>
        <p:spPr bwMode="auto">
          <a:xfrm>
            <a:off x="5724128" y="260648"/>
            <a:ext cx="2007146" cy="286352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443841"/>
            <a:ext cx="7848872" cy="4401205"/>
          </a:xfrm>
          <a:prstGeom prst="rect">
            <a:avLst/>
          </a:prstGeom>
        </p:spPr>
        <p:txBody>
          <a:bodyPr wrap="square">
            <a:spAutoFit/>
          </a:bodyPr>
          <a:lstStyle/>
          <a:p>
            <a:pPr algn="just"/>
            <a:r>
              <a:rPr lang="ru-RU" sz="2400" i="1" dirty="0"/>
              <a:t>«Огромная трата энергии, которой требует от охотника такая жизнь, здесь легко восполняется отличным питанием, так как на своих базах охотники содержат самые разнообразные продукты. В погребенном под снегом зимовье, после трудного дня охоты или переходов охотники подкрепляются </a:t>
            </a:r>
            <a:r>
              <a:rPr lang="ru-RU" sz="2400" b="1" i="1" dirty="0"/>
              <a:t>свежей свининой, рыбой и овощами</a:t>
            </a:r>
            <a:r>
              <a:rPr lang="ru-RU" sz="2400" i="1" dirty="0"/>
              <a:t> и даже нередко позволяют себе лакомиться </a:t>
            </a:r>
            <a:r>
              <a:rPr lang="ru-RU" sz="2400" b="1" i="1" dirty="0"/>
              <a:t>ананасами и персиками. </a:t>
            </a:r>
            <a:r>
              <a:rPr lang="ru-RU" sz="2400" i="1" dirty="0"/>
              <a:t>Конечно в консервах, но консервы здесь такие, что не всегда в свежем виде у нас продукты бывают так вкусны</a:t>
            </a:r>
            <a:r>
              <a:rPr lang="ru-RU" sz="2400" i="1" dirty="0" smtClean="0"/>
              <a:t>».</a:t>
            </a:r>
          </a:p>
          <a:p>
            <a:pPr algn="r"/>
            <a:endParaRPr lang="ru-RU" sz="2000" dirty="0" smtClean="0"/>
          </a:p>
          <a:p>
            <a:pPr algn="r"/>
            <a:r>
              <a:rPr lang="ru-RU" sz="2000" dirty="0" smtClean="0"/>
              <a:t>Н. </a:t>
            </a:r>
            <a:r>
              <a:rPr lang="ru-RU" sz="2000" dirty="0" err="1" smtClean="0"/>
              <a:t>Шпанов</a:t>
            </a:r>
            <a:r>
              <a:rPr lang="ru-RU" sz="2000" dirty="0" smtClean="0"/>
              <a:t>. «Во льды за </a:t>
            </a:r>
            <a:r>
              <a:rPr lang="en-US" sz="2000" dirty="0" smtClean="0"/>
              <a:t>“</a:t>
            </a:r>
            <a:r>
              <a:rPr lang="ru-RU" sz="2000" dirty="0" smtClean="0"/>
              <a:t>Италией</a:t>
            </a:r>
            <a:r>
              <a:rPr lang="en-US" sz="2000" dirty="0" smtClean="0"/>
              <a:t>”</a:t>
            </a:r>
            <a:r>
              <a:rPr lang="ru-RU" sz="2000" dirty="0" smtClean="0"/>
              <a:t>», 1929</a:t>
            </a:r>
            <a:endParaRPr lang="ru-RU" sz="20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404664"/>
            <a:ext cx="4042792" cy="792088"/>
          </a:xfrm>
        </p:spPr>
        <p:txBody>
          <a:bodyPr>
            <a:normAutofit fontScale="90000"/>
          </a:bodyPr>
          <a:lstStyle/>
          <a:p>
            <a:r>
              <a:rPr lang="ru-RU" sz="3200" dirty="0" smtClean="0"/>
              <a:t>И.Д. Папанин </a:t>
            </a:r>
            <a:br>
              <a:rPr lang="ru-RU" sz="3200" dirty="0" smtClean="0"/>
            </a:br>
            <a:r>
              <a:rPr lang="ru-RU" sz="2700" dirty="0" smtClean="0"/>
              <a:t>(1894-1986)</a:t>
            </a:r>
            <a:endParaRPr lang="ru-RU" sz="2700" dirty="0"/>
          </a:p>
        </p:txBody>
      </p:sp>
      <p:sp>
        <p:nvSpPr>
          <p:cNvPr id="4" name="Содержимое 3"/>
          <p:cNvSpPr>
            <a:spLocks noGrp="1"/>
          </p:cNvSpPr>
          <p:nvPr>
            <p:ph sz="half" idx="2"/>
          </p:nvPr>
        </p:nvSpPr>
        <p:spPr>
          <a:xfrm>
            <a:off x="4648200" y="1268760"/>
            <a:ext cx="4038600" cy="5328592"/>
          </a:xfrm>
        </p:spPr>
        <p:txBody>
          <a:bodyPr>
            <a:normAutofit/>
          </a:bodyPr>
          <a:lstStyle/>
          <a:p>
            <a:pPr marL="0" indent="457200" algn="just">
              <a:buNone/>
            </a:pPr>
            <a:r>
              <a:rPr lang="ru-RU" sz="1800" dirty="0"/>
              <a:t>«</a:t>
            </a:r>
            <a:r>
              <a:rPr lang="ru-RU" sz="1800" i="1" dirty="0"/>
              <a:t>Привез новый бидон с продовольствием. Правда в последнем бидоне оставалось еще всякой снеди на три-четыре дня, но кончилась икра, а когда ее нет, Петрович скучает. Мне, понятно, не хочется, чтобы у него было кислое настроение, и я достал икру</a:t>
            </a:r>
            <a:r>
              <a:rPr lang="ru-RU" sz="1800" dirty="0" smtClean="0"/>
              <a:t>».</a:t>
            </a:r>
          </a:p>
          <a:p>
            <a:pPr marL="0" indent="457200" algn="r">
              <a:buNone/>
            </a:pPr>
            <a:r>
              <a:rPr lang="ru-RU" sz="1800" dirty="0" smtClean="0"/>
              <a:t>«Жизнь на льдине», 1938</a:t>
            </a:r>
          </a:p>
          <a:p>
            <a:pPr marL="0" indent="457200" algn="just">
              <a:buNone/>
            </a:pPr>
            <a:endParaRPr lang="ru-RU" sz="1800" dirty="0" smtClean="0"/>
          </a:p>
          <a:p>
            <a:pPr marL="0" indent="457200" algn="just">
              <a:buNone/>
            </a:pPr>
            <a:r>
              <a:rPr lang="ru-RU" sz="1800" dirty="0" smtClean="0"/>
              <a:t>«</a:t>
            </a:r>
            <a:r>
              <a:rPr lang="ru-RU" sz="1800" i="1" dirty="0"/>
              <a:t>Вечером мы, чистенькие, сидели за праздничным </a:t>
            </a:r>
            <a:r>
              <a:rPr lang="en-US" sz="1800" i="1" dirty="0" smtClean="0"/>
              <a:t>“</a:t>
            </a:r>
            <a:r>
              <a:rPr lang="ru-RU" sz="1800" i="1" dirty="0" smtClean="0"/>
              <a:t>столом</a:t>
            </a:r>
            <a:r>
              <a:rPr lang="en-US" sz="1800" i="1" dirty="0" smtClean="0"/>
              <a:t>”</a:t>
            </a:r>
            <a:r>
              <a:rPr lang="ru-RU" sz="1800" i="1" dirty="0" smtClean="0"/>
              <a:t>. </a:t>
            </a:r>
            <a:r>
              <a:rPr lang="en-US" sz="1800" i="1" dirty="0" smtClean="0"/>
              <a:t>“</a:t>
            </a:r>
            <a:r>
              <a:rPr lang="ru-RU" sz="1800" i="1" dirty="0" smtClean="0"/>
              <a:t>Стол</a:t>
            </a:r>
            <a:r>
              <a:rPr lang="en-US" sz="1800" i="1" dirty="0" smtClean="0"/>
              <a:t>”</a:t>
            </a:r>
            <a:r>
              <a:rPr lang="ru-RU" sz="1800" i="1" dirty="0" smtClean="0"/>
              <a:t> </a:t>
            </a:r>
            <a:r>
              <a:rPr lang="ru-RU" sz="1800" i="1" dirty="0"/>
              <a:t>ломился от яств. Чего там только не было! И два сорта конфет, и сгущенное молоко, и сыр, и лепешки, и даже кусочек торта, который мы берегли к празднику</a:t>
            </a:r>
            <a:r>
              <a:rPr lang="ru-RU" sz="1800" dirty="0" smtClean="0"/>
              <a:t>».</a:t>
            </a:r>
          </a:p>
          <a:p>
            <a:pPr marL="0" indent="457200" algn="r">
              <a:buNone/>
            </a:pPr>
            <a:r>
              <a:rPr lang="ru-RU" sz="1800" dirty="0" smtClean="0"/>
              <a:t>«На полюсе», 1939</a:t>
            </a:r>
          </a:p>
        </p:txBody>
      </p:sp>
      <p:pic>
        <p:nvPicPr>
          <p:cNvPr id="2050" name="Picture 2" descr="D:\Библиотека\Советология\Арктика\1381675474272.jpg"/>
          <p:cNvPicPr>
            <a:picLocks noGrp="1" noChangeAspect="1" noChangeArrowheads="1"/>
          </p:cNvPicPr>
          <p:nvPr>
            <p:ph sz="half" idx="1"/>
          </p:nvPr>
        </p:nvPicPr>
        <p:blipFill>
          <a:blip r:embed="rId2" cstate="print"/>
          <a:srcRect/>
          <a:stretch>
            <a:fillRect/>
          </a:stretch>
        </p:blipFill>
        <p:spPr bwMode="auto">
          <a:xfrm>
            <a:off x="179512" y="404664"/>
            <a:ext cx="4441251" cy="586551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67544" y="1297838"/>
            <a:ext cx="828092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ea typeface="Calibri" pitchFamily="34" charset="0"/>
                <a:cs typeface="Times New Roman" pitchFamily="18" charset="0"/>
              </a:rPr>
              <a:t>«</a:t>
            </a:r>
            <a:r>
              <a:rPr kumimoji="0" lang="ru-RU" sz="2400" b="0" i="1" u="none" strike="noStrike" cap="none" normalizeH="0" baseline="0" dirty="0" smtClean="0">
                <a:ln>
                  <a:noFill/>
                </a:ln>
                <a:solidFill>
                  <a:schemeClr val="tx1"/>
                </a:solidFill>
                <a:effectLst/>
                <a:ea typeface="Calibri" pitchFamily="34" charset="0"/>
                <a:cs typeface="Times New Roman" pitchFamily="18" charset="0"/>
              </a:rPr>
              <a:t>Я всё беспокоился – хватит ли еды? Вдруг не хватит? А ведь на полюсе магазинов нет. Правда мы запасли вдоволь всего – и мяса, и фруктов, и колбасы, и сладостей. Даже пельмени были. Но мне всё казалось мало. Летчики говорили:</a:t>
            </a:r>
            <a:endParaRPr kumimoji="0" lang="ru-RU" sz="2400" b="0" i="0" u="none" strike="noStrike" cap="none" normalizeH="0" baseline="0" dirty="0" smtClean="0">
              <a:ln>
                <a:noFill/>
              </a:ln>
              <a:solidFill>
                <a:schemeClr val="tx1"/>
              </a:solidFill>
              <a:effectLst/>
              <a:cs typeface="Arial"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ea typeface="Calibri" pitchFamily="34" charset="0"/>
                <a:cs typeface="Times New Roman" pitchFamily="18" charset="0"/>
              </a:rPr>
              <a:t>– Иван Дмитриевич, хватит грузить, пожалей нас.</a:t>
            </a:r>
          </a:p>
          <a:p>
            <a:pPr marL="0" marR="0" lvl="0" indent="450850" algn="l" defTabSz="914400" rtl="0" eaLnBrk="0" fontAlgn="base" latinLnBrk="0" hangingPunct="0">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1"/>
                </a:solidFill>
                <a:effectLst/>
                <a:ea typeface="Calibri" pitchFamily="34" charset="0"/>
                <a:cs typeface="Times New Roman" pitchFamily="18" charset="0"/>
              </a:rPr>
              <a:t>А я все-таки исхитрился. Повсюду насовал всяких продуктов: в крылья, под сиденья, в хвост</a:t>
            </a:r>
            <a:r>
              <a:rPr kumimoji="0" lang="ru-RU" sz="2400" b="0" i="0" u="none" strike="noStrike" cap="none" normalizeH="0" baseline="0" dirty="0" smtClean="0">
                <a:ln>
                  <a:noFill/>
                </a:ln>
                <a:solidFill>
                  <a:schemeClr val="tx1"/>
                </a:solidFill>
                <a:effectLst/>
                <a:ea typeface="Calibri" pitchFamily="34" charset="0"/>
                <a:cs typeface="Times New Roman" pitchFamily="18" charset="0"/>
              </a:rPr>
              <a:t>».</a:t>
            </a: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450850" algn="r" defTabSz="914400" rtl="0" eaLnBrk="0" fontAlgn="base" latinLnBrk="0" hangingPunct="0">
              <a:lnSpc>
                <a:spcPct val="100000"/>
              </a:lnSpc>
              <a:spcBef>
                <a:spcPct val="0"/>
              </a:spcBef>
              <a:spcAft>
                <a:spcPct val="0"/>
              </a:spcAft>
              <a:buClrTx/>
              <a:buSzTx/>
              <a:buFontTx/>
              <a:buNone/>
              <a:tabLst/>
            </a:pPr>
            <a:r>
              <a:rPr lang="ru-RU" sz="2400" dirty="0" smtClean="0">
                <a:ea typeface="Calibri" pitchFamily="34" charset="0"/>
                <a:cs typeface="Times New Roman" pitchFamily="18" charset="0"/>
              </a:rPr>
              <a:t>И.Д. Папанин. «На полюсе», 1939</a:t>
            </a:r>
            <a:r>
              <a:rPr kumimoji="0" lang="ru-RU" sz="2400" b="0" i="0" u="none" strike="noStrike" cap="none" normalizeH="0" baseline="0" dirty="0" smtClean="0">
                <a:ln>
                  <a:noFill/>
                </a:ln>
                <a:solidFill>
                  <a:schemeClr val="tx1"/>
                </a:solidFill>
                <a:effectLst/>
                <a:ea typeface="Calibri" pitchFamily="34" charset="0"/>
                <a:cs typeface="Times New Roman" pitchFamily="18" charset="0"/>
              </a:rPr>
              <a:t> </a:t>
            </a:r>
            <a:endParaRPr kumimoji="0" lang="ru-RU" sz="2400" b="0" i="0" u="none" strike="noStrike" cap="none" normalizeH="0" baseline="0" dirty="0" smtClean="0">
              <a:ln>
                <a:noFill/>
              </a:ln>
              <a:solidFill>
                <a:schemeClr val="tx1"/>
              </a:solidFill>
              <a:effectLst/>
              <a:cs typeface="Arial" pitchFamily="34"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8064" y="3212976"/>
            <a:ext cx="3744416" cy="2880320"/>
          </a:xfrm>
        </p:spPr>
        <p:txBody>
          <a:bodyPr>
            <a:noAutofit/>
          </a:bodyPr>
          <a:lstStyle/>
          <a:p>
            <a:r>
              <a:rPr lang="ru-RU" sz="2800" dirty="0" smtClean="0"/>
              <a:t>Г.А. Ушаков (слева) и Н.Н. Урванцев в экспедиции на Северной Земле, 1930-1932 гг.</a:t>
            </a:r>
            <a:endParaRPr lang="ru-RU" sz="2800" dirty="0"/>
          </a:p>
        </p:txBody>
      </p:sp>
      <p:sp>
        <p:nvSpPr>
          <p:cNvPr id="3" name="Содержимое 2"/>
          <p:cNvSpPr>
            <a:spLocks noGrp="1"/>
          </p:cNvSpPr>
          <p:nvPr>
            <p:ph sz="half" idx="1"/>
          </p:nvPr>
        </p:nvSpPr>
        <p:spPr>
          <a:xfrm>
            <a:off x="251520" y="260648"/>
            <a:ext cx="4680520" cy="5865515"/>
          </a:xfrm>
        </p:spPr>
        <p:txBody>
          <a:bodyPr>
            <a:noAutofit/>
          </a:bodyPr>
          <a:lstStyle/>
          <a:p>
            <a:pPr marL="0" indent="0">
              <a:buNone/>
            </a:pPr>
            <a:r>
              <a:rPr lang="ru-RU" sz="1600" i="1" dirty="0"/>
              <a:t>«Всевозможные сладости, как-то: мед, </a:t>
            </a:r>
            <a:r>
              <a:rPr lang="ru-RU" sz="1600" i="1" dirty="0" err="1"/>
              <a:t>конфекты</a:t>
            </a:r>
            <a:r>
              <a:rPr lang="ru-RU" sz="1600" i="1" dirty="0"/>
              <a:t>, печенье, которых у нас на складе было достаточно, совершенно не пользовались популярностью и почти целиком остались следующей смене. </a:t>
            </a:r>
            <a:r>
              <a:rPr lang="en-US" sz="1600" i="1" dirty="0" smtClean="0"/>
              <a:t>&lt;…&gt;</a:t>
            </a:r>
            <a:r>
              <a:rPr lang="ru-RU" sz="1600" i="1" dirty="0" smtClean="0"/>
              <a:t> </a:t>
            </a:r>
            <a:r>
              <a:rPr lang="ru-RU" sz="1600" i="1" dirty="0"/>
              <a:t>Остались нетронутыми также и разные вкусовые специи: пикули, маринованная вишня, уксус, горчица, хрен сухой и в кореньях и т. д. Всевозможные консервы, которых тоже было очень много, не трогал никто. Даже </a:t>
            </a:r>
            <a:r>
              <a:rPr lang="ru-RU" sz="1600" i="1" dirty="0" smtClean="0"/>
              <a:t>лимоны </a:t>
            </a:r>
            <a:r>
              <a:rPr lang="en-US" sz="1600" i="1" dirty="0" smtClean="0"/>
              <a:t>&lt;…&gt;</a:t>
            </a:r>
            <a:r>
              <a:rPr lang="ru-RU" sz="1600" i="1" dirty="0" smtClean="0"/>
              <a:t> </a:t>
            </a:r>
            <a:r>
              <a:rPr lang="ru-RU" sz="1600" i="1" dirty="0"/>
              <a:t>в значительной степени оказались не использованы. Лишь изредка кто-либо в свое дежурство вспоминал о них, для «вкуса» крошил в компот, и только.</a:t>
            </a:r>
            <a:endParaRPr lang="ru-RU" sz="1600" dirty="0"/>
          </a:p>
          <a:p>
            <a:pPr marL="0" indent="0">
              <a:buNone/>
            </a:pPr>
            <a:r>
              <a:rPr lang="ru-RU" sz="1600" i="1" dirty="0"/>
              <a:t>Зато любимым блюдом было мороженное медвежье мясо, которого в сыром виде за ужином иногда съедали более килограмма.</a:t>
            </a:r>
            <a:endParaRPr lang="ru-RU" sz="1600" dirty="0"/>
          </a:p>
          <a:p>
            <a:pPr marL="0" indent="0">
              <a:buNone/>
            </a:pPr>
            <a:r>
              <a:rPr lang="ru-RU" sz="1600" i="1" dirty="0"/>
              <a:t>Таким образом, на примере нашей зимовки, где за два года никто не болел, еще раз подтвердилось старое полярное правило, что достаточное количество свежего мяса, как в жареном, вареном виде, так и особенно сырое, служит полной гарантией от авитаминозных болезней и в частности от </a:t>
            </a:r>
            <a:r>
              <a:rPr lang="ru-RU" sz="1600" i="1" dirty="0" err="1" smtClean="0"/>
              <a:t>цынги</a:t>
            </a:r>
            <a:r>
              <a:rPr lang="ru-RU" sz="1600" i="1" dirty="0" smtClean="0"/>
              <a:t>».</a:t>
            </a:r>
            <a:endParaRPr lang="en-US" sz="1600" i="1" dirty="0" smtClean="0"/>
          </a:p>
          <a:p>
            <a:pPr marL="0" indent="0" algn="r">
              <a:buNone/>
            </a:pPr>
            <a:r>
              <a:rPr lang="ru-RU" sz="1600" dirty="0" smtClean="0"/>
              <a:t>Н.Н. Урванцев. «Два года на Северной Земле», 1935</a:t>
            </a:r>
            <a:endParaRPr lang="ru-RU" sz="1600" dirty="0"/>
          </a:p>
        </p:txBody>
      </p:sp>
      <p:pic>
        <p:nvPicPr>
          <p:cNvPr id="5" name="Picture 3" descr="D:\Библиотека\Советология\Арктика\Север и страх\Ушаков и Урванцев.jpg"/>
          <p:cNvPicPr>
            <a:picLocks noGrp="1" noChangeAspect="1" noChangeArrowheads="1"/>
          </p:cNvPicPr>
          <p:nvPr>
            <p:ph sz="half" idx="2"/>
          </p:nvPr>
        </p:nvPicPr>
        <p:blipFill>
          <a:blip r:embed="rId2" cstate="print"/>
          <a:srcRect/>
          <a:stretch>
            <a:fillRect/>
          </a:stretch>
        </p:blipFill>
        <p:spPr bwMode="auto">
          <a:xfrm>
            <a:off x="4932040" y="404664"/>
            <a:ext cx="4020446" cy="273630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268760"/>
            <a:ext cx="8064896" cy="4708981"/>
          </a:xfrm>
          <a:prstGeom prst="rect">
            <a:avLst/>
          </a:prstGeom>
        </p:spPr>
        <p:txBody>
          <a:bodyPr wrap="square">
            <a:spAutoFit/>
          </a:bodyPr>
          <a:lstStyle/>
          <a:p>
            <a:pPr indent="457200"/>
            <a:r>
              <a:rPr lang="ru-RU" sz="2000" i="1" dirty="0"/>
              <a:t>«Больше всего мы употребляем масла, компота и мяса, причем последнее часто с удовольствием едим в сыром, замороженном виде. Замерзшее медвежье сердце, приготовленное в виде знаменитой сибирской строганины, с солью и хлебом уничтожается нами в один присест во время затянувшейся вечерней беседы. Или же вносится сырой, но тоже замороженный окорок. И это совсем не потому, что мы превратились в “</a:t>
            </a:r>
            <a:r>
              <a:rPr lang="ru-RU" sz="2000" i="1" dirty="0" err="1"/>
              <a:t>сыроядцев</a:t>
            </a:r>
            <a:r>
              <a:rPr lang="ru-RU" sz="2000" i="1" dirty="0"/>
              <a:t>”. Отнюдь нет. Просто мы чувствуем потребность в такой пище и испытываем настоящее удовольствие. Надо думать, что организм сам подсказывает наши желания. Мясо, да еще сырое – единственный свежий витаминизированный продукт. Мы уверены, что наше здоровье в значительной степени обеспечивается таким мясом, и совершенно не боимся цинги – этого знаменитого врага полярных путешественников</a:t>
            </a:r>
            <a:r>
              <a:rPr lang="ru-RU" sz="2000" i="1" dirty="0" smtClean="0"/>
              <a:t>».</a:t>
            </a:r>
          </a:p>
          <a:p>
            <a:pPr indent="457200"/>
            <a:endParaRPr lang="ru-RU" sz="2000" i="1" dirty="0" smtClean="0"/>
          </a:p>
          <a:p>
            <a:pPr indent="457200" algn="r"/>
            <a:r>
              <a:rPr lang="ru-RU" sz="2000" dirty="0" smtClean="0"/>
              <a:t>Г.А. Ушаков. «По </a:t>
            </a:r>
            <a:r>
              <a:rPr lang="ru-RU" sz="2000" dirty="0" err="1" smtClean="0"/>
              <a:t>нехоженной</a:t>
            </a:r>
            <a:r>
              <a:rPr lang="ru-RU" sz="2000" dirty="0" smtClean="0"/>
              <a:t> земле», 1974</a:t>
            </a:r>
            <a:endParaRPr lang="ru-RU"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88640"/>
            <a:ext cx="7992888" cy="6463308"/>
          </a:xfrm>
          <a:prstGeom prst="rect">
            <a:avLst/>
          </a:prstGeom>
        </p:spPr>
        <p:txBody>
          <a:bodyPr wrap="square">
            <a:spAutoFit/>
          </a:bodyPr>
          <a:lstStyle/>
          <a:p>
            <a:pPr indent="457200"/>
            <a:r>
              <a:rPr lang="ru-RU" dirty="0"/>
              <a:t>«</a:t>
            </a:r>
            <a:r>
              <a:rPr lang="ru-RU" i="1" dirty="0"/>
              <a:t>Еще в первом походе на Северную Землю мы везли с собой примерно тот же набор продуктов, что и сейчас. Среди них был особый сорт </a:t>
            </a:r>
            <a:r>
              <a:rPr lang="ru-RU" i="1" dirty="0" err="1"/>
              <a:t>пеммикана</a:t>
            </a:r>
            <a:r>
              <a:rPr lang="ru-RU" i="1" dirty="0"/>
              <a:t>, прославленный во многих описаниях полярных экспедиций, но нам совершенно незнакомый. Но виду он представлял собой не то пшеничный хлеб, не то очень густую спрессованную кашу. Это была смесь мясного порошка, жиров, риса, сухарей и... шоколада. Бесспорно, такая смесь обладала хорошей питательностью, а для приготовления блюда достаточно было заварить ее кипятком. Это как нельзя лучше соответствовало походным условиям. Однако первая проба </a:t>
            </a:r>
            <a:r>
              <a:rPr lang="ru-RU" i="1" dirty="0" err="1"/>
              <a:t>пеммикана</a:t>
            </a:r>
            <a:r>
              <a:rPr lang="ru-RU" i="1" dirty="0"/>
              <a:t> пришлась нам не по душе. Когда мы по всем правилам приготовили блюдо из этого продукта, то увидели перед собой жидкую коричневую кашицу. Один вид ее покоробил нас. Еще худшее впечатление произвел вкус этой кашицы. Если смесь мяса, жиров, риса и сухарей была естественной, то основной компонент — шоколад — был явно не к месту. После первого же глотка заморского продукта мы отложили ложки и стали обсуждать, что с ним делать. Выбрасывать — жалко, он действительно был питательным, а есть невозможно. И мы занялись опытом. Чтобы убить привкус шоколада, мы всыпали в кастрюлю побольше луку и других сушеных овощей, положили красноармейские консервы, долили воды и поставили на примус. Когда все это перекипело, мы принялись за еду и быстро опорожнили кастрюлю. Единогласно признали, что это не суп, а мечта. Так родилось название нашего излюбленного походного блюда</a:t>
            </a:r>
            <a:r>
              <a:rPr lang="ru-RU" dirty="0" smtClean="0"/>
              <a:t>».</a:t>
            </a:r>
          </a:p>
          <a:p>
            <a:pPr indent="457200" algn="r"/>
            <a:r>
              <a:rPr lang="ru-RU" dirty="0" smtClean="0"/>
              <a:t>Г.А. Ушаков. «По </a:t>
            </a:r>
            <a:r>
              <a:rPr lang="ru-RU" dirty="0" err="1" smtClean="0"/>
              <a:t>нехоженной</a:t>
            </a:r>
            <a:r>
              <a:rPr lang="ru-RU" dirty="0" smtClean="0"/>
              <a:t> земле», 1974</a:t>
            </a:r>
            <a:endParaRPr lang="ru-RU"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3970784" cy="2146250"/>
          </a:xfrm>
        </p:spPr>
        <p:txBody>
          <a:bodyPr/>
          <a:lstStyle/>
          <a:p>
            <a:r>
              <a:rPr lang="ru-RU" dirty="0" smtClean="0"/>
              <a:t>Э.Т. </a:t>
            </a:r>
            <a:r>
              <a:rPr lang="ru-RU" dirty="0" err="1" smtClean="0"/>
              <a:t>Кренкель</a:t>
            </a:r>
            <a:r>
              <a:rPr lang="ru-RU" dirty="0" smtClean="0"/>
              <a:t/>
            </a:r>
            <a:br>
              <a:rPr lang="ru-RU" dirty="0" smtClean="0"/>
            </a:br>
            <a:r>
              <a:rPr lang="ru-RU" dirty="0" smtClean="0"/>
              <a:t>(1903-1971)</a:t>
            </a:r>
            <a:endParaRPr lang="ru-RU" dirty="0"/>
          </a:p>
        </p:txBody>
      </p:sp>
      <p:sp>
        <p:nvSpPr>
          <p:cNvPr id="4" name="Содержимое 3"/>
          <p:cNvSpPr>
            <a:spLocks noGrp="1"/>
          </p:cNvSpPr>
          <p:nvPr>
            <p:ph sz="half" idx="2"/>
          </p:nvPr>
        </p:nvSpPr>
        <p:spPr>
          <a:xfrm>
            <a:off x="4499992" y="476672"/>
            <a:ext cx="4464496" cy="6048672"/>
          </a:xfrm>
        </p:spPr>
        <p:txBody>
          <a:bodyPr>
            <a:normAutofit fontScale="62500" lnSpcReduction="20000"/>
          </a:bodyPr>
          <a:lstStyle/>
          <a:p>
            <a:pPr marL="0" indent="457200" algn="just">
              <a:buNone/>
            </a:pPr>
            <a:r>
              <a:rPr lang="ru-RU" sz="3000" i="1" dirty="0"/>
              <a:t>«В разработке режима нашего питания деятельное участие принимал Московский институт инженеров общественного питания. Желтая, твердая, как камень, плитка – это порция готового горохового супа на двоих. Такая же плитка, но красная – кисель. Специальные конфеты из шиповника содержат большое количество витамина С. Кофе, чай, какао представлены в виде небольших брикетов. Яйца и молоко – в порошке. Хлеб в нашей палатке вряд ли придется печь, поэтому мы взяли сухари с 30 процентами мясного порошка. Одним словом, будем питаться по всем правилам науки, не теряя надежды, что наши желудки переварят эти полчища углеводов.</a:t>
            </a:r>
            <a:endParaRPr lang="ru-RU" sz="3000" dirty="0"/>
          </a:p>
          <a:p>
            <a:pPr marL="0" indent="0" algn="just">
              <a:buNone/>
            </a:pPr>
            <a:r>
              <a:rPr lang="ru-RU" sz="3000" i="1" dirty="0"/>
              <a:t>Чтобы не чувствовать себя подопытными кроликами, мы взяли с собой и нормальные продукты – пельмени и колбасу»</a:t>
            </a:r>
            <a:r>
              <a:rPr lang="ru-RU" sz="3000" dirty="0"/>
              <a:t> </a:t>
            </a:r>
            <a:r>
              <a:rPr lang="ru-RU" sz="3000" dirty="0" smtClean="0"/>
              <a:t>.</a:t>
            </a:r>
          </a:p>
          <a:p>
            <a:pPr marL="0" indent="0">
              <a:buNone/>
            </a:pPr>
            <a:endParaRPr lang="ru-RU" dirty="0" smtClean="0"/>
          </a:p>
          <a:p>
            <a:pPr marL="0" indent="0" algn="r">
              <a:buNone/>
            </a:pPr>
            <a:r>
              <a:rPr lang="ru-RU" dirty="0" smtClean="0"/>
              <a:t>«Четыре товарища», 1940</a:t>
            </a:r>
            <a:endParaRPr lang="ru-RU" dirty="0"/>
          </a:p>
        </p:txBody>
      </p:sp>
      <p:pic>
        <p:nvPicPr>
          <p:cNvPr id="5" name="Picture 2" descr="D:\Библиотека\Советология\Арктика\Север и страх\Кренкель.jpg"/>
          <p:cNvPicPr>
            <a:picLocks noGrp="1" noChangeAspect="1" noChangeArrowheads="1"/>
          </p:cNvPicPr>
          <p:nvPr>
            <p:ph sz="half" idx="1"/>
          </p:nvPr>
        </p:nvPicPr>
        <p:blipFill>
          <a:blip r:embed="rId2" cstate="print"/>
          <a:srcRect/>
          <a:stretch>
            <a:fillRect/>
          </a:stretch>
        </p:blipFill>
        <p:spPr bwMode="auto">
          <a:xfrm>
            <a:off x="251520" y="2420888"/>
            <a:ext cx="4038600" cy="299866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1171</Words>
  <Application>Microsoft Office PowerPoint</Application>
  <PresentationFormat>Экран (4:3)</PresentationFormat>
  <Paragraphs>35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Медвежатина по-мексикански и «суп-мечта» с шоколадом:  семиотика советской полярной кухни 1920-1930-х гг. </vt:lpstr>
      <vt:lpstr>Н.Н. Шпанов (1896-1961)</vt:lpstr>
      <vt:lpstr>Слайд 3</vt:lpstr>
      <vt:lpstr>И.Д. Папанин  (1894-1986)</vt:lpstr>
      <vt:lpstr>Слайд 5</vt:lpstr>
      <vt:lpstr>Г.А. Ушаков (слева) и Н.Н. Урванцев в экспедиции на Северной Земле, 1930-1932 гг.</vt:lpstr>
      <vt:lpstr>Слайд 7</vt:lpstr>
      <vt:lpstr>Слайд 8</vt:lpstr>
      <vt:lpstr>Э.Т. Кренкель (1903-1971)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Медвежатина по-мексикански и «суп-мечта» с шоколадом:  семиотика советской полярной кухни 1920-1930-х гг. </dc:title>
  <dc:creator>User</dc:creator>
  <cp:lastModifiedBy>User</cp:lastModifiedBy>
  <cp:revision>21</cp:revision>
  <dcterms:created xsi:type="dcterms:W3CDTF">2021-05-16T07:05:58Z</dcterms:created>
  <dcterms:modified xsi:type="dcterms:W3CDTF">2021-05-16T10:01:51Z</dcterms:modified>
</cp:coreProperties>
</file>