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91" r:id="rId3"/>
    <p:sldId id="393" r:id="rId4"/>
    <p:sldId id="394" r:id="rId5"/>
    <p:sldId id="390" r:id="rId6"/>
    <p:sldId id="389" r:id="rId7"/>
    <p:sldId id="399" r:id="rId8"/>
    <p:sldId id="400" r:id="rId9"/>
    <p:sldId id="397" r:id="rId10"/>
    <p:sldId id="369" r:id="rId11"/>
  </p:sldIdLst>
  <p:sldSz cx="12192000" cy="6858000"/>
  <p:notesSz cx="6858000" cy="9144000"/>
  <p:defaultTextStyle>
    <a:defPPr>
      <a:defRPr lang="sah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AC1D9-F33C-400A-8CDD-E52326C0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79504C-3513-4BD0-8D2C-32558D3BE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sah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AD7CD7-BDDA-48DA-A39C-F3C5BBC7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504D5-3583-4133-B206-2470DC73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C3CB2-C791-45E9-8E34-C8A1963F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109347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6D3C7-B443-44ED-A34B-42DA1FC5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4A61E7-B66B-4A35-93A2-1AB16AED3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89C08C-6B95-4595-A209-64DBF3CC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EAA8F2-BFDE-471A-A9B0-F85B5180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C01258-9610-44DF-A5D7-4A77D249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13519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28629D-129A-4825-AB01-E32EF3563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FE234C-7E8E-47DB-BEA9-DFC46CF8C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7F0902-6F2B-45FC-BEC5-10F7EACA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5ADB7-4BBF-4F0F-AA95-69C1A60C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77C81A-1E15-49B0-93AA-A44AD748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38466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9D281-D910-4D21-8BE4-6AD4EAAA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E41367-2D39-44E5-9D77-D832A915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A6947F-D020-4D78-9B57-B144634A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B7ECA-E8C8-4D27-BE91-527A4E0B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A0135B-C2B1-40D3-BB26-9589D229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44582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568B5-BC03-4288-95AC-8CF2CD97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DFC920-83D4-4BBC-A581-87253E5A8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81E96B-5E62-4357-96FF-1970FC63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12BB29-36CC-4194-8FFD-5277840A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45BC56-5D88-4AB7-8AAA-1C78CFC9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378357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7401C-D055-48F6-9FB4-8BF3BDAB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AC5CD-AFA7-461A-BCA3-E5B54426D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CCD9D5-AE67-478D-90B5-B252E27E4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39AA2-33DA-4A49-B906-FAD0EBED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E4FCF5-FE22-45E7-BB2A-11DC59C6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7C5018-9DEF-4C3D-B51E-7CC37248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3473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9DE96-BC0A-4DC8-9FD2-49E85F1F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661FFF-2B75-46A1-A3C3-524736E3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2C6AB2-3FDB-40B1-A966-2CB587C2D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061398-0ED4-43F9-8756-E12CC9365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B00710-3E10-4147-83E4-0F93AE8B2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BB46398-966C-42BC-90FA-50111516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7001EF4-A2F7-41EA-8D84-D31968A2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315A2F0-A85A-4E92-82EC-94E2CE41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37653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1839D-5F10-48A8-8480-C8252926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A5EC83-A98C-4CED-AAFB-604AF7EE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F9F3B9-CE1C-4959-B937-B51C25E5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F89D45-7392-43EB-82D8-5432128D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23843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274FF9-E892-4CBD-B6E1-DC8706EE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5EEBA3-A885-423A-9E31-EC16BE0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FB650B-CA9A-4DA1-B0C9-D83FC3E1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396548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44A18-B612-42D9-ABA2-2EA259AB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B2D634-3549-4279-9F93-4F555D15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5FD0B9-162C-4CE9-84AB-61C3A5D90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40BC44-246D-4D84-A16D-185CB7F1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721C59-D2C6-4E07-91E7-F538114E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0558AC-4F35-40FA-9A54-1E9ABD8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7597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0C5E1-907D-4FA4-8EF4-3F4FFB3F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9CAED9-3725-4AA9-A401-3643CF360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ah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850093-354B-40F3-BAC8-771D4E10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544453-4F65-4F1B-907C-5E20A2A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BF7493-91CC-4305-9B50-55BC5F2C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E9BD05-DA9E-4EED-8695-7F71D264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5830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AB4A7-81AD-4251-8AB0-D79F6121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sah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2FABA1-A205-4860-9205-A1DECCE4B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ah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36E628-8EAB-4679-B958-68D6571F0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301B-2BE7-448A-84EB-D69D660A025F}" type="datetimeFigureOut">
              <a:rPr lang="sah-RU" smtClean="0"/>
              <a:pPr/>
              <a:t>05.20.2021</a:t>
            </a:fld>
            <a:endParaRPr lang="sah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5C5C36-0E6F-42DE-A87C-82D2CA6B1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ah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A9158F-A9DC-41B5-8802-B083F513D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F292-F253-4FBF-BDFC-35400B14D916}" type="slidenum">
              <a:rPr lang="sah-RU" smtClean="0"/>
              <a:pPr/>
              <a:t>‹#›</a:t>
            </a:fld>
            <a:endParaRPr lang="sah-RU"/>
          </a:p>
        </p:txBody>
      </p:sp>
    </p:spTree>
    <p:extLst>
      <p:ext uri="{BB962C8B-B14F-4D97-AF65-F5344CB8AC3E}">
        <p14:creationId xmlns:p14="http://schemas.microsoft.com/office/powerpoint/2010/main" xmlns="" val="143221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ah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едет, мужчина, снег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C40A8D-F6C0-494F-9F44-25425CDF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7" r="23585" b="44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FD51117F-A0BD-4FE1-B707-981F5B42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14" y="-1011218"/>
            <a:ext cx="6781934" cy="4802908"/>
          </a:xfrm>
        </p:spPr>
        <p:txBody>
          <a:bodyPr anchor="b">
            <a:normAutofit fontScale="90000"/>
          </a:bodyPr>
          <a:lstStyle/>
          <a:p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ГЕОКУЛЬТУРНЫЕ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АРКТИКИ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ТЕРРИТОРИИ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ah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Gungsuh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01907C0-B16C-47CD-8C07-7E89E9F7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255" y="4544290"/>
            <a:ext cx="7952508" cy="19581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Заморщикова Людмила Софроновна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М.К.Аммосова (г.Якутск)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ah-RU" sz="900" dirty="0"/>
          </a:p>
        </p:txBody>
      </p:sp>
    </p:spTree>
    <p:extLst>
      <p:ext uri="{BB962C8B-B14F-4D97-AF65-F5344CB8AC3E}">
        <p14:creationId xmlns:p14="http://schemas.microsoft.com/office/powerpoint/2010/main" xmlns="" val="114428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едет, мужчина, снег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C40A8D-F6C0-494F-9F44-25425CDF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7" r="23585" b="443"/>
          <a:stretch/>
        </p:blipFill>
        <p:spPr>
          <a:xfrm>
            <a:off x="2904652" y="0"/>
            <a:ext cx="8668512" cy="6857990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FD51117F-A0BD-4FE1-B707-981F5B42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1" y="591672"/>
            <a:ext cx="6781934" cy="2452742"/>
          </a:xfrm>
        </p:spPr>
        <p:txBody>
          <a:bodyPr anchor="b">
            <a:normAutofit/>
          </a:bodyPr>
          <a:lstStyle/>
          <a:p>
            <a:pPr algn="ctr"/>
            <a:endParaRPr lang="sah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Gungsuh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01907C0-B16C-47CD-8C07-7E89E9F7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21" y="805212"/>
            <a:ext cx="5688394" cy="4438471"/>
          </a:xfrm>
        </p:spPr>
        <p:txBody>
          <a:bodyPr anchor="t">
            <a:normAutofit/>
          </a:bodyPr>
          <a:lstStyle/>
          <a:p>
            <a:endParaRPr lang="sah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ah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Спасибо за внимание </a:t>
            </a:r>
            <a:endParaRPr lang="sah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юда\Documents\Статьи с коллегами\RaOP_ с Катей\RaOP_2021\Картинг Якутск.jpg"/>
          <p:cNvPicPr>
            <a:picLocks noChangeAspect="1" noChangeArrowheads="1"/>
          </p:cNvPicPr>
          <p:nvPr/>
        </p:nvPicPr>
        <p:blipFill>
          <a:blip r:embed="rId3" cstate="print"/>
          <a:srcRect b="1373"/>
          <a:stretch>
            <a:fillRect/>
          </a:stretch>
        </p:blipFill>
        <p:spPr bwMode="auto">
          <a:xfrm>
            <a:off x="623963" y="2485017"/>
            <a:ext cx="5175535" cy="3060000"/>
          </a:xfrm>
          <a:prstGeom prst="rect">
            <a:avLst/>
          </a:prstGeom>
          <a:noFill/>
        </p:spPr>
      </p:pic>
      <p:pic>
        <p:nvPicPr>
          <p:cNvPr id="1027" name="Picture 3" descr="C:\Users\Люда\Documents\Статьи с коллегами\RaOP_ с Катей\RaOP_2021\ане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3123" y="494851"/>
            <a:ext cx="323322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707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7782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Геокультурное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и </a:t>
            </a:r>
            <a:r>
              <a:rPr lang="ru-RU" sz="36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геокультура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Геокультурное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 культурных реалий и представлений,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ярких и масштабных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знаков, символов, характеристик, описывающая особенности развития и функционирования тех или иных культур и/или цивилизаций в глобальном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контексте.</a:t>
            </a:r>
          </a:p>
          <a:p>
            <a:pPr marL="0" indent="0" algn="just">
              <a:buNone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и результаты развития географических образов в конкретной культуре, а также накопление, формирование традиции культуры осмысления этих образов.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серии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(культурно-географических) образов, интерпретирующих локальные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9767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едет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4928C-8694-4819-A68A-B784C9CD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5700"/>
          <a:stretch/>
        </p:blipFill>
        <p:spPr>
          <a:xfrm>
            <a:off x="19" y="-56172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903E-0F04-49B7-B72E-F2928D0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92" y="-567869"/>
            <a:ext cx="6891186" cy="11357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</a:t>
            </a:r>
            <a:endParaRPr lang="sah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3700B-FE8E-4899-AB7E-90CDB57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5" y="892886"/>
            <a:ext cx="6891187" cy="399108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 является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уникальным и сквозным элементом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геокультуры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Севера и Арктики.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 и связанные с ним феномены – зима, темнота, безмолвие - рассматриваются в различных аспектах: научном, социально-гуманитарном,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инновационном, в современном искусстве,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урбанистике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брендинге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продвижении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туризма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algn="just">
              <a:buNone/>
            </a:pPr>
            <a:endParaRPr lang="ru-RU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ah-RU" sz="13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едет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4928C-8694-4819-A68A-B784C9CD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5700"/>
          <a:stretch/>
        </p:blipFill>
        <p:spPr>
          <a:xfrm>
            <a:off x="19" y="-56172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903E-0F04-49B7-B72E-F2928D0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92" y="-567869"/>
            <a:ext cx="6891186" cy="11357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</a:t>
            </a:r>
            <a:endParaRPr lang="sah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3700B-FE8E-4899-AB7E-90CDB57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48" y="376517"/>
            <a:ext cx="7979847" cy="59920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Необходимость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онтологического осмысления холода, осознания его как ресурса и бесценного уникального опыта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дающего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дополнительную возможность жизненной 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цивилизационной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стратегии.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    Разработка междисциплинарной методологии исследования (Лаборатория комплексных исследований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геокультуры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Арктики, рук. Д.Н.Замятин, Е.Н.Романова),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Концепция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Л.-Э.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Амлена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Международная междисциплинарная научная лаборатория сравнительных исследований Севера, холода, зимы, Арктики,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рук.Д.Шартье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УКАМ),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Международная научная коллаборация (конференция «Холод как преимущество. Города на криолитозоне», 2018, Обсерватория Арктики и Антарктики,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г.Ушуайя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2016),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Разработка образовательных программ («Культурное многообразие: антропология и семиотика холода»).</a:t>
            </a:r>
          </a:p>
          <a:p>
            <a:pPr algn="just">
              <a:buNone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ah-RU" sz="13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1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72">
            <a:extLst>
              <a:ext uri="{FF2B5EF4-FFF2-40B4-BE49-F238E27FC236}">
                <a16:creationId xmlns:a16="http://schemas.microsoft.com/office/drawing/2014/main" xmlns="" id="{09297A31-065D-4737-9DC6-AA22AE762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" r="9089" b="12854"/>
          <a:stretch/>
        </p:blipFill>
        <p:spPr>
          <a:xfrm>
            <a:off x="4266240" y="279699"/>
            <a:ext cx="7560000" cy="5981003"/>
          </a:xfrm>
          <a:prstGeom prst="rect">
            <a:avLst/>
          </a:prstGeom>
          <a:noFill/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CB55D6EF-0664-4244-91D6-5B72C066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60613"/>
            <a:ext cx="3438144" cy="1021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«Вечная мерзлота»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8EEBEE-C08D-4AC4-947E-AD09B6803F00}"/>
              </a:ext>
            </a:extLst>
          </p:cNvPr>
          <p:cNvSpPr txBox="1"/>
          <p:nvPr/>
        </p:nvSpPr>
        <p:spPr>
          <a:xfrm>
            <a:off x="360336" y="2388198"/>
            <a:ext cx="3438906" cy="3515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60% территории Республики Саха (Якутия) расположено в криолитозоне.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Якутск – самый крупный город в мире на «вечной мерзлоте».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3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едет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4928C-8694-4819-A68A-B784C9CD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5700"/>
          <a:stretch/>
        </p:blipFill>
        <p:spPr>
          <a:xfrm>
            <a:off x="19" y="-56172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903E-0F04-49B7-B72E-F2928D0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92" y="-567869"/>
            <a:ext cx="6891186" cy="11357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</a:t>
            </a:r>
            <a:endParaRPr lang="sah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3700B-FE8E-4899-AB7E-90CDB57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5" y="892886"/>
            <a:ext cx="6891187" cy="45074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Геокультурный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территории на основе базового элемента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холода 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 идеях создании комфортной среды проживания, способствующей дружелюбному проживанию внутри переживания холода как пространства уникального жизненного и культурного опыта, инновационного ресурса и основы креатива не только как стратегии адаптации к холоду, но и воспроизводства новых знаний, нового опыта в контексте экономики впечатлений.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ah-RU" sz="13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1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едет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4928C-8694-4819-A68A-B784C9CD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5700"/>
          <a:stretch/>
        </p:blipFill>
        <p:spPr>
          <a:xfrm>
            <a:off x="19" y="-56172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903E-0F04-49B7-B72E-F2928D0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92" y="-567869"/>
            <a:ext cx="6891186" cy="11357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</a:t>
            </a:r>
            <a:endParaRPr lang="sah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3700B-FE8E-4899-AB7E-90CDB57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5" y="892886"/>
            <a:ext cx="6891187" cy="556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Северная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урбанистика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–комфортная среда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Визуальная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(дизайн цвета и света)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Комфорт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пользователей (микроклимат, эргономика)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Защита от холода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(крытые теплые переходы)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 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на свежем воздухе                                                                            -  Транспорт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естественного ландшафта для создания зимних пространств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водоемы,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горки, зимний парк,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Виды зимнего отдыха и досуга как преимущества</a:t>
            </a:r>
            <a:endParaRPr lang="en-US" sz="2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ah-RU" sz="13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1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едет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4928C-8694-4819-A68A-B784C9CD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5700"/>
          <a:stretch/>
        </p:blipFill>
        <p:spPr>
          <a:xfrm>
            <a:off x="19" y="-56172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903E-0F04-49B7-B72E-F2928D0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92" y="-567869"/>
            <a:ext cx="6891186" cy="11357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</a:t>
            </a:r>
            <a:endParaRPr lang="sah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3700B-FE8E-4899-AB7E-90CDB57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5" y="892886"/>
            <a:ext cx="6891187" cy="55650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 позитивным и сильным брендом для развития территорий, в том числе, развития туризма, необходимо  онтологически понять феномен холода, и осознать его как ресурс и бесценный уникальный опыт, дающий дополнительную возможность жизненной 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цивилизационной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стратегии. </a:t>
            </a:r>
            <a:endParaRPr lang="en-US" sz="2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развивать зимние холодные города и поселения таким образом, чтобы подчеркивать и продвигать уникальность геокультурного пространства Севера и Арктики, уникальные технологии и практики адаптации к холоду.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1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ah-RU" sz="13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1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E0D660-0644-4086-96FE-254C5ED8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890898" cy="1308130"/>
          </a:xfrm>
        </p:spPr>
        <p:txBody>
          <a:bodyPr>
            <a:normAutofit fontScale="90000"/>
          </a:bodyPr>
          <a:lstStyle/>
          <a:p>
            <a:r>
              <a:rPr lang="sah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городской среды как основа устойчивого развития территорий Севера и Арктики</a:t>
            </a:r>
            <a:endParaRPr lang="sah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а\Documents\Статьи с коллегами\RaOP_ с Катей\RaOP_2021\В парке Кюннэ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63" y="2225489"/>
            <a:ext cx="2376000" cy="3168000"/>
          </a:xfrm>
          <a:prstGeom prst="rect">
            <a:avLst/>
          </a:prstGeom>
          <a:noFill/>
        </p:spPr>
      </p:pic>
      <p:pic>
        <p:nvPicPr>
          <p:cNvPr id="1027" name="Picture 3" descr="C:\Users\Люда\Documents\Статьи с коллегами\RaOP_ с Катей\RaOP_2021\202 ол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710" y="3493544"/>
            <a:ext cx="4080000" cy="3060000"/>
          </a:xfrm>
          <a:prstGeom prst="rect">
            <a:avLst/>
          </a:prstGeom>
          <a:noFill/>
        </p:spPr>
      </p:pic>
      <p:pic>
        <p:nvPicPr>
          <p:cNvPr id="1028" name="Picture 4" descr="C:\Users\Люда\Documents\Статьи с коллегами\RaOP_ с Катей\RaOP_2021\каток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530" y="376519"/>
            <a:ext cx="4038294" cy="3312000"/>
          </a:xfrm>
          <a:prstGeom prst="rect">
            <a:avLst/>
          </a:prstGeom>
          <a:noFill/>
        </p:spPr>
      </p:pic>
      <p:pic>
        <p:nvPicPr>
          <p:cNvPr id="1029" name="Picture 5" descr="C:\Users\Люда\Documents\Статьи с коллегами\RaOP_ с Катей\RaOP_2021\а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247" y="1722120"/>
            <a:ext cx="3206277" cy="42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5839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418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ГЕОКУЛЬТУРНЫЕ ОБРАЗЫ СЕВЕРА И АРКТИКИ                В РАЗВИТИИ ТЕРРИТОРИИ </vt:lpstr>
      <vt:lpstr>        Геокультурное пространство и геокультура</vt:lpstr>
      <vt:lpstr>         </vt:lpstr>
      <vt:lpstr>         </vt:lpstr>
      <vt:lpstr>«Вечная мерзлота»</vt:lpstr>
      <vt:lpstr>         </vt:lpstr>
      <vt:lpstr>         </vt:lpstr>
      <vt:lpstr>         </vt:lpstr>
      <vt:lpstr>Создание комфортной городской среды как основа устойчивого развития территорий Севера и Арктики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Geocultural branding as an innovative strategy of touristic development of  the “cold world”</dc:title>
  <dc:creator>FC1</dc:creator>
  <cp:lastModifiedBy>Люда</cp:lastModifiedBy>
  <cp:revision>72</cp:revision>
  <dcterms:created xsi:type="dcterms:W3CDTF">2020-05-09T10:46:27Z</dcterms:created>
  <dcterms:modified xsi:type="dcterms:W3CDTF">2021-05-20T12:14:03Z</dcterms:modified>
</cp:coreProperties>
</file>