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8" r:id="rId4"/>
    <p:sldId id="258" r:id="rId5"/>
    <p:sldId id="264" r:id="rId6"/>
    <p:sldId id="259" r:id="rId7"/>
    <p:sldId id="269" r:id="rId8"/>
    <p:sldId id="270" r:id="rId9"/>
    <p:sldId id="262" r:id="rId10"/>
    <p:sldId id="261" r:id="rId11"/>
    <p:sldId id="265" r:id="rId12"/>
    <p:sldId id="260" r:id="rId13"/>
    <p:sldId id="271" r:id="rId14"/>
    <p:sldId id="27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6B29D-4033-4757-A95B-4CF116F480C6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2807-4D67-4B9A-964B-63CAFE6E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9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56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76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2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9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9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6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4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4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2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2807-4D67-4B9A-964B-63CAFE6E85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2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9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03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0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27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2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1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3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9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3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6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7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2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2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687EF9-64F1-4645-A7DE-088351563E83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0B8B64-0ABA-4AB8-87C9-CD8A596CA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42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2">
                <a:lumMod val="40000"/>
                <a:lumOff val="60000"/>
              </a:schemeClr>
            </a:gs>
            <a:gs pos="99000">
              <a:schemeClr val="bg2">
                <a:shade val="96000"/>
                <a:satMod val="120000"/>
                <a:lumMod val="90000"/>
                <a:alpha val="46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1062181"/>
            <a:ext cx="6105236" cy="3833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4400" b="1" dirty="0" smtClean="0"/>
              <a:t>Холодный мир</a:t>
            </a:r>
            <a:r>
              <a:rPr lang="ru-RU" sz="4400" dirty="0" smtClean="0"/>
              <a:t>»: авторский ландшафт якутского художника Михаила Старостина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7237" y="5929745"/>
            <a:ext cx="6733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Данилова Н.К., </a:t>
            </a:r>
            <a:r>
              <a:rPr lang="ru-RU" sz="2000" dirty="0" err="1">
                <a:solidFill>
                  <a:srgbClr val="0070C0"/>
                </a:solidFill>
              </a:rPr>
              <a:t>к.и.н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снс</a:t>
            </a:r>
            <a:r>
              <a:rPr lang="ru-RU" sz="2000" dirty="0">
                <a:solidFill>
                  <a:srgbClr val="0070C0"/>
                </a:solidFill>
              </a:rPr>
              <a:t> отдела археологии и этнографии </a:t>
            </a:r>
            <a:r>
              <a:rPr lang="ru-RU" sz="2000" dirty="0" err="1">
                <a:solidFill>
                  <a:srgbClr val="0070C0"/>
                </a:solidFill>
              </a:rPr>
              <a:t>ИГИиПМНС</a:t>
            </a:r>
            <a:r>
              <a:rPr lang="ru-RU" sz="2000" dirty="0">
                <a:solidFill>
                  <a:srgbClr val="0070C0"/>
                </a:solidFill>
              </a:rPr>
              <a:t> СО РАН, Якутск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БЕЗМОЛВИЕ. 1992. смешанная техника. 50х70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2" y="460085"/>
            <a:ext cx="6003637" cy="44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ГНЕЗДО. 1995. Офорт. 32х25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4" y="151153"/>
            <a:ext cx="4485133" cy="57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3762" y="5987534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Гнездо, 1999 </a:t>
            </a:r>
            <a:endParaRPr lang="ru-RU" i="1" dirty="0"/>
          </a:p>
        </p:txBody>
      </p:sp>
      <p:pic>
        <p:nvPicPr>
          <p:cNvPr id="9" name="Picture 6" descr="ЭКВИЛИБРИСТ. 2009. Холст, акрил, масло. 100х70 с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22" y="73891"/>
            <a:ext cx="4046747" cy="56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9183" y="5802868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Эквилибрист, 2009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652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БЕЛЫЙ ТАНЕЦ. Холст, масло. 140х100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14" y="196432"/>
            <a:ext cx="4693516" cy="58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878795"/>
            <a:ext cx="6435652" cy="44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8522" y="5442588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Королева, 2015 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35902" y="6017847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Белый танец</a:t>
            </a:r>
          </a:p>
        </p:txBody>
      </p:sp>
    </p:spTree>
    <p:extLst>
      <p:ext uri="{BB962C8B-B14F-4D97-AF65-F5344CB8AC3E}">
        <p14:creationId xmlns:p14="http://schemas.microsoft.com/office/powerpoint/2010/main" val="31672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625764"/>
            <a:ext cx="10160000" cy="5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0" y="3165764"/>
            <a:ext cx="3182968" cy="32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3926" r="23628" b="12385"/>
          <a:stretch/>
        </p:blipFill>
        <p:spPr>
          <a:xfrm>
            <a:off x="138547" y="193965"/>
            <a:ext cx="5059810" cy="3463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39" y="193965"/>
            <a:ext cx="6784106" cy="3463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6" r="-371" b="26735"/>
          <a:stretch/>
        </p:blipFill>
        <p:spPr>
          <a:xfrm>
            <a:off x="138547" y="3905682"/>
            <a:ext cx="2854035" cy="2550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12133" r="9160" b="10970"/>
          <a:stretch/>
        </p:blipFill>
        <p:spPr>
          <a:xfrm>
            <a:off x="3500582" y="3805982"/>
            <a:ext cx="2493817" cy="2927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131" b="20538"/>
          <a:stretch/>
        </p:blipFill>
        <p:spPr>
          <a:xfrm>
            <a:off x="9252532" y="3805982"/>
            <a:ext cx="2369113" cy="2898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9" r="5017" b="19191"/>
          <a:stretch/>
        </p:blipFill>
        <p:spPr>
          <a:xfrm>
            <a:off x="6502333" y="3805982"/>
            <a:ext cx="2242265" cy="28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539" y="820495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872" r="438" b="26869"/>
          <a:stretch/>
        </p:blipFill>
        <p:spPr>
          <a:xfrm>
            <a:off x="4039754" y="2447634"/>
            <a:ext cx="3413991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МУЖЧИНА С ПОСОХОМ. Холст, масло. 74х100 с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17" y="2330263"/>
            <a:ext cx="5790789" cy="43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ХОТНИК И ВОРОН. 2011. Холст, акрил, масло. 78х94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9" y="291715"/>
            <a:ext cx="5361869" cy="44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0059" r="21324" b="16017"/>
          <a:stretch/>
        </p:blipFill>
        <p:spPr>
          <a:xfrm>
            <a:off x="120073" y="58479"/>
            <a:ext cx="4701309" cy="5048330"/>
          </a:xfrm>
        </p:spPr>
      </p:pic>
      <p:sp>
        <p:nvSpPr>
          <p:cNvPr id="5" name="Прямоугольник 4"/>
          <p:cNvSpPr/>
          <p:nvPr/>
        </p:nvSpPr>
        <p:spPr>
          <a:xfrm>
            <a:off x="5006109" y="58479"/>
            <a:ext cx="6862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Михаил </a:t>
            </a:r>
            <a:r>
              <a:rPr lang="ru-RU" sz="2000" b="1" dirty="0" err="1"/>
              <a:t>Гаврильевич</a:t>
            </a:r>
            <a:r>
              <a:rPr lang="ru-RU" sz="2000" b="1" dirty="0"/>
              <a:t> </a:t>
            </a:r>
            <a:r>
              <a:rPr lang="ru-RU" sz="2000" b="1" dirty="0" smtClean="0"/>
              <a:t>Старостин </a:t>
            </a:r>
            <a:r>
              <a:rPr lang="ru-RU" sz="2000" dirty="0" smtClean="0"/>
              <a:t>(1959 </a:t>
            </a:r>
            <a:r>
              <a:rPr lang="ru-RU" sz="2000" dirty="0"/>
              <a:t>г</a:t>
            </a:r>
            <a:r>
              <a:rPr lang="ru-RU" sz="2000" dirty="0" smtClean="0"/>
              <a:t>.)  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член Союза художников России. </a:t>
            </a:r>
            <a:r>
              <a:rPr lang="ru-RU" sz="2000" dirty="0" smtClean="0"/>
              <a:t>Один </a:t>
            </a:r>
            <a:r>
              <a:rPr lang="ru-RU" sz="2000" dirty="0"/>
              <a:t>из авторов Государственного флага </a:t>
            </a:r>
            <a:r>
              <a:rPr lang="ru-RU" sz="2000" dirty="0" smtClean="0"/>
              <a:t>Республики </a:t>
            </a:r>
            <a:r>
              <a:rPr lang="ru-RU" sz="2000" dirty="0"/>
              <a:t>Саха </a:t>
            </a:r>
            <a:r>
              <a:rPr lang="ru-RU" sz="2000" dirty="0" smtClean="0"/>
              <a:t>(Якутия) (</a:t>
            </a:r>
            <a:r>
              <a:rPr lang="ru-RU" sz="2000" dirty="0"/>
              <a:t>совместно с </a:t>
            </a:r>
            <a:r>
              <a:rPr lang="ru-RU" sz="2000" dirty="0" err="1" smtClean="0"/>
              <a:t>Л.Д.Слепцовой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/>
              <a:t>А.П.Захаровой</a:t>
            </a:r>
            <a:r>
              <a:rPr lang="ru-RU" sz="2000" dirty="0"/>
              <a:t>, 1993 г</a:t>
            </a:r>
            <a:r>
              <a:rPr lang="ru-RU" sz="2000" dirty="0" smtClean="0"/>
              <a:t>.). Заслуженный художник РФ, заслуженный деятель </a:t>
            </a:r>
            <a:r>
              <a:rPr lang="ru-RU" sz="2000" dirty="0"/>
              <a:t>искусств </a:t>
            </a:r>
            <a:r>
              <a:rPr lang="ru-RU" sz="2000" dirty="0" smtClean="0"/>
              <a:t>РС (Я). </a:t>
            </a:r>
            <a:endParaRPr lang="ru-RU" sz="2000" b="1" dirty="0"/>
          </a:p>
        </p:txBody>
      </p:sp>
      <p:pic>
        <p:nvPicPr>
          <p:cNvPr id="3078" name="Picture 6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25" y="2426910"/>
            <a:ext cx="7790201" cy="39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11126" y="6405489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Автопортрет в кухлянке, 2015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969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3" y="875537"/>
            <a:ext cx="5140037" cy="51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523" y="307170"/>
            <a:ext cx="7143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«Человек Севера – это интересно</a:t>
            </a:r>
            <a:r>
              <a:rPr lang="ru-RU" sz="2000" b="1" i="1" dirty="0" smtClean="0"/>
              <a:t>…» (М. Старостин)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7187" y="6091454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Лик, 2014 </a:t>
            </a:r>
            <a:endParaRPr lang="ru-RU" i="1" dirty="0"/>
          </a:p>
        </p:txBody>
      </p:sp>
      <p:pic>
        <p:nvPicPr>
          <p:cNvPr id="7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7" y="875537"/>
            <a:ext cx="4498110" cy="52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06094" y="6106843"/>
            <a:ext cx="3525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Мужчина в снеговых очках, 2015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9604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221674"/>
            <a:ext cx="11231417" cy="15517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Арктический </a:t>
            </a:r>
            <a:r>
              <a:rPr lang="ru-RU" sz="3800" b="1" dirty="0" err="1" smtClean="0">
                <a:solidFill>
                  <a:schemeClr val="tx1"/>
                </a:solidFill>
              </a:rPr>
              <a:t>аутопойесис</a:t>
            </a:r>
            <a:r>
              <a:rPr lang="ru-RU" sz="3800" b="1" dirty="0">
                <a:solidFill>
                  <a:schemeClr val="tx1"/>
                </a:solidFill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</a:rPr>
              <a:t>- это  органика </a:t>
            </a:r>
            <a:r>
              <a:rPr lang="ru-RU" sz="3800" b="1" dirty="0">
                <a:solidFill>
                  <a:schemeClr val="tx1"/>
                </a:solidFill>
              </a:rPr>
              <a:t>постоянно двигающихся, перетекающих, путешествующих феноменологических состояний </a:t>
            </a:r>
            <a:r>
              <a:rPr lang="ru-RU" sz="3800" b="1" dirty="0" smtClean="0">
                <a:solidFill>
                  <a:schemeClr val="tx1"/>
                </a:solidFill>
              </a:rPr>
              <a:t>пространства (Д.Н. Замятин). 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ВЕТЕР У ПОДНОЖИЯ СЭТТЭ ДАБААН. Холст, акрил, масло. 90х123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77" y="1580500"/>
            <a:ext cx="5893701" cy="47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НЕГ ЗАЯЧИЙ ХВОСТ. Холст, масло. 135х128 с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6" y="1580499"/>
            <a:ext cx="4461121" cy="47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61197" y="6345382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Снег, заячий хвост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7128" y="6280727"/>
            <a:ext cx="4681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Ветер у подножия </a:t>
            </a:r>
            <a:r>
              <a:rPr lang="ru-RU" i="1" dirty="0" err="1"/>
              <a:t>Сэттэ</a:t>
            </a:r>
            <a:r>
              <a:rPr lang="ru-RU" i="1" dirty="0"/>
              <a:t> </a:t>
            </a:r>
            <a:r>
              <a:rPr lang="ru-RU" i="1" dirty="0" err="1"/>
              <a:t>дабаан</a:t>
            </a:r>
            <a:r>
              <a:rPr lang="ru-RU" i="1" dirty="0"/>
              <a:t>, </a:t>
            </a:r>
            <a:r>
              <a:rPr lang="ru-RU" i="1" dirty="0" smtClean="0"/>
              <a:t>2006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561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10" y="1219200"/>
            <a:ext cx="6033899" cy="4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2775" y="6179065"/>
            <a:ext cx="465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Ветер у подножия </a:t>
            </a:r>
            <a:r>
              <a:rPr lang="ru-RU" i="1" dirty="0" err="1"/>
              <a:t>Сэттэ</a:t>
            </a:r>
            <a:r>
              <a:rPr lang="ru-RU" i="1" dirty="0"/>
              <a:t> </a:t>
            </a:r>
            <a:r>
              <a:rPr lang="ru-RU" i="1" dirty="0" err="1"/>
              <a:t>дабаан</a:t>
            </a:r>
            <a:r>
              <a:rPr lang="ru-RU" i="1" dirty="0"/>
              <a:t>, 2015 </a:t>
            </a:r>
          </a:p>
        </p:txBody>
      </p:sp>
      <p:pic>
        <p:nvPicPr>
          <p:cNvPr id="9" name="Picture 2" descr="ПУТНИК, ЗАСТИГНУТЫЙ ВЕТРОМ. 2006. Б., акв. 65х49 с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 r="1677" b="4414"/>
          <a:stretch/>
        </p:blipFill>
        <p:spPr bwMode="auto">
          <a:xfrm>
            <a:off x="461095" y="543081"/>
            <a:ext cx="4702753" cy="56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3518" y="6179065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Путник, застигнутый ветром, 2006 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8764" y="173748"/>
            <a:ext cx="6519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Образ «Суровая  Арктика» : Хаос-Созидание-Перерождение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394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ЛУДЕННЫЙ СОН. Холст, масло. 75х110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1" y="217053"/>
            <a:ext cx="6347229" cy="39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НЕЖНЫЕ ВЕРШИНЫ. Холст, масло. 92х74 с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8" y="1770749"/>
            <a:ext cx="4488780" cy="48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04656" y="399534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Рекреация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35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ИЭТЭЙБИТ (СПЕШАЩИЙ). 1997. Офорт, акватинта. 14,2х12,6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6" y="287135"/>
            <a:ext cx="4444134" cy="5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63628" y="153245"/>
            <a:ext cx="3233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Образ пути/дороги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4918" y="5301673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Спешащий, 1997</a:t>
            </a:r>
            <a:endParaRPr lang="ru-RU" i="1" dirty="0"/>
          </a:p>
        </p:txBody>
      </p:sp>
      <p:pic>
        <p:nvPicPr>
          <p:cNvPr id="13318" name="Picture 6" descr="ДОРОГА ДОМОЙ.1997. Б., акварель. 49х70 с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5" y="1423953"/>
            <a:ext cx="6602556" cy="49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41828" y="6343841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Дорога домой, 1997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13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7855" y="464188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Образ дома </a:t>
            </a:r>
            <a:endParaRPr lang="ru-RU" sz="2400" b="1" dirty="0"/>
          </a:p>
        </p:txBody>
      </p:sp>
      <p:pic>
        <p:nvPicPr>
          <p:cNvPr id="14338" name="Picture 2" descr="РЫБАК. 1996. Офорт. 32х25,5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210295"/>
            <a:ext cx="4675043" cy="58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6689" y="6178900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Рыбак, 1996 </a:t>
            </a:r>
            <a:endParaRPr lang="ru-RU" i="1" dirty="0"/>
          </a:p>
        </p:txBody>
      </p:sp>
      <p:pic>
        <p:nvPicPr>
          <p:cNvPr id="14344" name="Picture 8" descr="ПРЫЖКИ ЧЕРЕЗ НАРТЫ. 1999. Офорт, акватинта. 30х40 с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93" y="1230573"/>
            <a:ext cx="6051261" cy="48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57021" y="6109403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Прыжки через нарты, 1999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740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ЕДЧУВСТВИЕ ГЛОБАЛЬНОГО ПОТЕПЛЕНИЯ -3. 2006. Холст, масло. 70х90 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27" y="1410705"/>
            <a:ext cx="4122227" cy="33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РЕДЧУВСТВИЕ ГЛОБАЛЬНОГО ПОТЕПЛЕНИЯ. 2006. Б., смешанная техника. 59х54 с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72" y="2197840"/>
            <a:ext cx="3842328" cy="41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53815" y="5491077"/>
            <a:ext cx="535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Предчувствие глобального потепления, 2006 </a:t>
            </a:r>
            <a:endParaRPr lang="ru-RU" i="1" dirty="0"/>
          </a:p>
        </p:txBody>
      </p:sp>
      <p:pic>
        <p:nvPicPr>
          <p:cNvPr id="9" name="Picture 4" descr="АПЕЛЬСИН. 2008. Холст, акрил, масло. 100х80 с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9" y="195054"/>
            <a:ext cx="3093460" cy="36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3125</TotalTime>
  <Words>197</Words>
  <Application>Microsoft Office PowerPoint</Application>
  <PresentationFormat>Широкоэкранный</PresentationFormat>
  <Paragraphs>39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Сектор</vt:lpstr>
      <vt:lpstr>«Холодный мир»: авторский ландшафт якутского художника Михаила Старостина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«Холодный мир»: авторский ландшафт якутского художника Михаила Старостина</dc:title>
  <dc:creator>RePack by Diakov</dc:creator>
  <cp:lastModifiedBy>RePack by Diakov</cp:lastModifiedBy>
  <cp:revision>33</cp:revision>
  <dcterms:created xsi:type="dcterms:W3CDTF">2021-05-17T23:51:29Z</dcterms:created>
  <dcterms:modified xsi:type="dcterms:W3CDTF">2021-05-20T03:57:17Z</dcterms:modified>
</cp:coreProperties>
</file>