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0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78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761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3029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25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15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75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30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2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8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86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2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8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94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65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0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A636C63-85EE-4601-A988-3659D6911B61}" type="datetimeFigureOut">
              <a:rPr lang="ru-RU" smtClean="0"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4C045-FF00-4046-AA7A-9A76A8A29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844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64772"/>
            <a:ext cx="9144000" cy="355784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100" b="1" dirty="0" smtClean="0">
                <a:latin typeface="Arial Black" panose="020B0A04020102020204" pitchFamily="34" charset="0"/>
              </a:rPr>
              <a:t>Техническое оснащение гидрографических экспедиций </a:t>
            </a:r>
            <a:br>
              <a:rPr lang="ru-RU" sz="3100" b="1" dirty="0" smtClean="0">
                <a:latin typeface="Arial Black" panose="020B0A04020102020204" pitchFamily="34" charset="0"/>
              </a:rPr>
            </a:br>
            <a:r>
              <a:rPr lang="ru-RU" sz="3100" b="1" dirty="0" smtClean="0">
                <a:latin typeface="Arial Black" panose="020B0A04020102020204" pitchFamily="34" charset="0"/>
              </a:rPr>
              <a:t>Морского министерства </a:t>
            </a:r>
            <a:br>
              <a:rPr lang="ru-RU" sz="3100" b="1" dirty="0" smtClean="0">
                <a:latin typeface="Arial Black" panose="020B0A04020102020204" pitchFamily="34" charset="0"/>
              </a:rPr>
            </a:br>
            <a:r>
              <a:rPr lang="ru-RU" sz="3100" b="1" dirty="0" smtClean="0">
                <a:latin typeface="Arial Black" panose="020B0A04020102020204" pitchFamily="34" charset="0"/>
              </a:rPr>
              <a:t>в Северном Ледовитом океане </a:t>
            </a:r>
            <a:r>
              <a:rPr lang="ru-RU" sz="3100" dirty="0" smtClean="0">
                <a:latin typeface="Arial Black" panose="020B0A04020102020204" pitchFamily="34" charset="0"/>
              </a:rPr>
              <a:t/>
            </a:r>
            <a:br>
              <a:rPr lang="ru-RU" sz="3100" dirty="0" smtClean="0">
                <a:latin typeface="Arial Black" panose="020B0A04020102020204" pitchFamily="34" charset="0"/>
              </a:rPr>
            </a:br>
            <a:r>
              <a:rPr lang="ru-RU" sz="3100" b="1" dirty="0" smtClean="0">
                <a:latin typeface="Arial Black" panose="020B0A04020102020204" pitchFamily="34" charset="0"/>
              </a:rPr>
              <a:t>на рубеже </a:t>
            </a:r>
            <a:r>
              <a:rPr lang="en-US" sz="3100" b="1" dirty="0" smtClean="0">
                <a:latin typeface="Arial Black" panose="020B0A04020102020204" pitchFamily="34" charset="0"/>
              </a:rPr>
              <a:t>XIX</a:t>
            </a:r>
            <a:r>
              <a:rPr lang="ru-RU" sz="3100" b="1" dirty="0" smtClean="0">
                <a:latin typeface="Arial Black" panose="020B0A04020102020204" pitchFamily="34" charset="0"/>
              </a:rPr>
              <a:t>–</a:t>
            </a:r>
            <a:r>
              <a:rPr lang="en-US" sz="3100" b="1" dirty="0" smtClean="0">
                <a:latin typeface="Arial Black" panose="020B0A04020102020204" pitchFamily="34" charset="0"/>
              </a:rPr>
              <a:t>XX</a:t>
            </a:r>
            <a:r>
              <a:rPr lang="ru-RU" sz="3100" b="1" dirty="0" smtClean="0">
                <a:latin typeface="Arial Black" panose="020B0A04020102020204" pitchFamily="34" charset="0"/>
              </a:rPr>
              <a:t> в. </a:t>
            </a:r>
            <a:br>
              <a:rPr lang="ru-RU" sz="3100" b="1" dirty="0" smtClean="0">
                <a:latin typeface="Arial Black" panose="020B0A04020102020204" pitchFamily="34" charset="0"/>
              </a:rPr>
            </a:br>
            <a:r>
              <a:rPr lang="ru-RU" sz="3100" dirty="0" smtClean="0">
                <a:latin typeface="Arial Black" panose="020B0A04020102020204" pitchFamily="34" charset="0"/>
              </a:rPr>
              <a:t/>
            </a:r>
            <a:br>
              <a:rPr lang="ru-RU" sz="3100" dirty="0" smtClean="0">
                <a:latin typeface="Arial Black" panose="020B0A04020102020204" pitchFamily="34" charset="0"/>
              </a:rPr>
            </a:br>
            <a:r>
              <a:rPr lang="ru-RU" sz="2200" b="1" dirty="0" smtClean="0">
                <a:latin typeface="Arial Black" panose="020B0A04020102020204" pitchFamily="34" charset="0"/>
              </a:rPr>
              <a:t>(</a:t>
            </a:r>
            <a:r>
              <a:rPr lang="ru-RU" sz="2200" b="1" i="1" dirty="0">
                <a:latin typeface="Arial Black" panose="020B0A04020102020204" pitchFamily="34" charset="0"/>
              </a:rPr>
              <a:t>к</a:t>
            </a:r>
            <a:r>
              <a:rPr lang="ru-RU" sz="2200" b="1" i="1" dirty="0" smtClean="0">
                <a:latin typeface="Arial Black" panose="020B0A04020102020204" pitchFamily="34" charset="0"/>
              </a:rPr>
              <a:t> 160-летию со дня рождения </a:t>
            </a:r>
            <a:br>
              <a:rPr lang="ru-RU" sz="2200" b="1" i="1" dirty="0" smtClean="0">
                <a:latin typeface="Arial Black" panose="020B0A04020102020204" pitchFamily="34" charset="0"/>
              </a:rPr>
            </a:br>
            <a:r>
              <a:rPr lang="ru-RU" sz="2200" b="1" i="1" dirty="0" smtClean="0">
                <a:latin typeface="Arial Black" panose="020B0A04020102020204" pitchFamily="34" charset="0"/>
              </a:rPr>
              <a:t>генерала Корпуса гидрографов А.И. </a:t>
            </a:r>
            <a:r>
              <a:rPr lang="ru-RU" sz="2200" b="1" i="1" dirty="0" err="1" smtClean="0">
                <a:latin typeface="Arial Black" panose="020B0A04020102020204" pitchFamily="34" charset="0"/>
              </a:rPr>
              <a:t>Вилькицкого</a:t>
            </a:r>
            <a:r>
              <a:rPr lang="ru-RU" sz="2200" b="1" dirty="0" smtClean="0">
                <a:latin typeface="Arial Black" panose="020B0A04020102020204" pitchFamily="34" charset="0"/>
              </a:rPr>
              <a:t>)</a:t>
            </a:r>
            <a:r>
              <a:rPr lang="ru-RU" sz="2200" dirty="0" smtClean="0">
                <a:latin typeface="Arial Black" panose="020B0A04020102020204" pitchFamily="34" charset="0"/>
              </a:rPr>
              <a:t/>
            </a:r>
            <a:br>
              <a:rPr lang="ru-RU" sz="2200" dirty="0" smtClean="0">
                <a:latin typeface="Arial Black" panose="020B0A04020102020204" pitchFamily="34" charset="0"/>
              </a:rPr>
            </a:br>
            <a:endParaRPr lang="ru-RU" sz="22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2669" y="4430684"/>
            <a:ext cx="9055330" cy="1537854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latin typeface="Arial Black" panose="020B0A04020102020204" pitchFamily="34" charset="0"/>
              </a:rPr>
              <a:t>В.Г. Смирнов,</a:t>
            </a:r>
          </a:p>
          <a:p>
            <a:r>
              <a:rPr lang="ru-RU" sz="2200" dirty="0" smtClean="0">
                <a:latin typeface="Arial Black" panose="020B0A04020102020204" pitchFamily="34" charset="0"/>
              </a:rPr>
              <a:t>директор Российского государственного архива</a:t>
            </a:r>
          </a:p>
          <a:p>
            <a:r>
              <a:rPr lang="ru-RU" sz="2200" dirty="0" smtClean="0">
                <a:latin typeface="Arial Black" panose="020B0A04020102020204" pitchFamily="34" charset="0"/>
              </a:rPr>
              <a:t>Военно-Морского Флота,</a:t>
            </a:r>
          </a:p>
          <a:p>
            <a:r>
              <a:rPr lang="ru-RU" sz="2200" dirty="0" smtClean="0">
                <a:latin typeface="Arial Black" panose="020B0A04020102020204" pitchFamily="34" charset="0"/>
              </a:rPr>
              <a:t>доктор исторических наук</a:t>
            </a:r>
            <a:endParaRPr lang="ru-RU" sz="2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1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50" y="276225"/>
            <a:ext cx="10858499" cy="1457325"/>
          </a:xfrm>
        </p:spPr>
        <p:txBody>
          <a:bodyPr/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Мензула с кипрегелем</a:t>
            </a:r>
            <a:br>
              <a:rPr lang="ru-RU" sz="4000" dirty="0" smtClean="0">
                <a:latin typeface="Arial Black" panose="020B0A04020102020204" pitchFamily="34" charset="0"/>
              </a:rPr>
            </a:br>
            <a:r>
              <a:rPr lang="ru-RU" sz="4000" dirty="0">
                <a:latin typeface="Arial Black" panose="020B0A04020102020204" pitchFamily="34" charset="0"/>
              </a:rPr>
              <a:t> </a:t>
            </a:r>
            <a:r>
              <a:rPr lang="ru-RU" sz="4000" dirty="0" smtClean="0">
                <a:latin typeface="Arial Black" panose="020B0A04020102020204" pitchFamily="34" charset="0"/>
              </a:rPr>
              <a:t>                               Буссоль Стефана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7" y="2057320"/>
            <a:ext cx="6832048" cy="399105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t="21591" r="44456" b="5314"/>
          <a:stretch/>
        </p:blipFill>
        <p:spPr>
          <a:xfrm>
            <a:off x="7648574" y="1733550"/>
            <a:ext cx="3257551" cy="4736553"/>
          </a:xfrm>
        </p:spPr>
      </p:pic>
    </p:spTree>
    <p:extLst>
      <p:ext uri="{BB962C8B-B14F-4D97-AF65-F5344CB8AC3E}">
        <p14:creationId xmlns:p14="http://schemas.microsoft.com/office/powerpoint/2010/main" val="1185181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171575" y="452718"/>
            <a:ext cx="9829800" cy="1014132"/>
          </a:xfrm>
        </p:spPr>
        <p:txBody>
          <a:bodyPr/>
          <a:lstStyle/>
          <a:p>
            <a:r>
              <a:rPr lang="ru-RU" sz="4000" dirty="0" smtClean="0">
                <a:latin typeface="Arial Black" panose="020B0A04020102020204" pitchFamily="34" charset="0"/>
              </a:rPr>
              <a:t>Микрометр </a:t>
            </a:r>
            <a:r>
              <a:rPr lang="ru-RU" sz="4000" dirty="0" err="1" smtClean="0">
                <a:latin typeface="Arial Black" panose="020B0A04020102020204" pitchFamily="34" charset="0"/>
              </a:rPr>
              <a:t>Люжоля</a:t>
            </a:r>
            <a:r>
              <a:rPr lang="ru-RU" sz="4000" dirty="0" smtClean="0">
                <a:latin typeface="Arial Black" panose="020B0A04020102020204" pitchFamily="34" charset="0"/>
              </a:rPr>
              <a:t> – Мякишева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1351067"/>
            <a:ext cx="7775928" cy="5192607"/>
          </a:xfrm>
        </p:spPr>
      </p:pic>
    </p:spTree>
    <p:extLst>
      <p:ext uri="{BB962C8B-B14F-4D97-AF65-F5344CB8AC3E}">
        <p14:creationId xmlns:p14="http://schemas.microsoft.com/office/powerpoint/2010/main" val="4276337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Столовый хронометр 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1" y="591343"/>
            <a:ext cx="5549326" cy="5549326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54953" y="2895600"/>
            <a:ext cx="3401063" cy="312927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atin typeface="Arial Black" panose="020B0A04020102020204" pitchFamily="34" charset="0"/>
              </a:rPr>
              <a:t>Фродсхама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0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545764" cy="899832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Круг </a:t>
            </a:r>
            <a:r>
              <a:rPr lang="ru-RU" dirty="0" err="1" smtClean="0">
                <a:latin typeface="Arial Black" panose="020B0A04020102020204" pitchFamily="34" charset="0"/>
              </a:rPr>
              <a:t>Пистора</a:t>
            </a:r>
            <a:r>
              <a:rPr lang="ru-RU" dirty="0" smtClean="0">
                <a:latin typeface="Arial Black" panose="020B0A04020102020204" pitchFamily="34" charset="0"/>
              </a:rPr>
              <a:t> и </a:t>
            </a:r>
            <a:r>
              <a:rPr lang="ru-RU" dirty="0" err="1" smtClean="0">
                <a:latin typeface="Arial Black" panose="020B0A04020102020204" pitchFamily="34" charset="0"/>
              </a:rPr>
              <a:t>Мартинса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17" y="1638300"/>
            <a:ext cx="5784651" cy="4627721"/>
          </a:xfrm>
        </p:spPr>
      </p:pic>
    </p:spTree>
    <p:extLst>
      <p:ext uri="{BB962C8B-B14F-4D97-AF65-F5344CB8AC3E}">
        <p14:creationId xmlns:p14="http://schemas.microsoft.com/office/powerpoint/2010/main" val="4222775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Магнитный теодолит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08" y="463759"/>
            <a:ext cx="4555585" cy="5994191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473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7650" y="452718"/>
            <a:ext cx="11734800" cy="1400530"/>
          </a:xfrm>
        </p:spPr>
        <p:txBody>
          <a:bodyPr/>
          <a:lstStyle/>
          <a:p>
            <a:r>
              <a:rPr lang="ru-RU" sz="3600" dirty="0" smtClean="0">
                <a:latin typeface="Arial Black" panose="020B0A04020102020204" pitchFamily="34" charset="0"/>
              </a:rPr>
              <a:t>Самопишущий анероид           </a:t>
            </a:r>
            <a:r>
              <a:rPr lang="ru-RU" sz="3600" b="1" dirty="0" smtClean="0">
                <a:latin typeface="Arial Black" panose="020B0A04020102020204" pitchFamily="34" charset="0"/>
              </a:rPr>
              <a:t>Термометр</a:t>
            </a:r>
            <a:br>
              <a:rPr lang="ru-RU" sz="3600" b="1" dirty="0" smtClean="0">
                <a:latin typeface="Arial Black" panose="020B0A04020102020204" pitchFamily="34" charset="0"/>
              </a:rPr>
            </a:br>
            <a:r>
              <a:rPr lang="ru-RU" sz="3600" b="1" dirty="0" smtClean="0">
                <a:latin typeface="Arial Black" panose="020B0A04020102020204" pitchFamily="34" charset="0"/>
              </a:rPr>
              <a:t>(барограф)                           </a:t>
            </a:r>
            <a:r>
              <a:rPr lang="ru-RU" sz="3600" b="1" dirty="0" err="1" smtClean="0">
                <a:latin typeface="Arial Black" panose="020B0A04020102020204" pitchFamily="34" charset="0"/>
              </a:rPr>
              <a:t>Негретти-Замбра</a:t>
            </a:r>
            <a:r>
              <a:rPr lang="ru-RU" sz="3600" b="1" dirty="0" smtClean="0">
                <a:latin typeface="Arial Black" panose="020B0A04020102020204" pitchFamily="34" charset="0"/>
              </a:rPr>
              <a:t>  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2112963"/>
            <a:ext cx="5986031" cy="42481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08" y="2112963"/>
            <a:ext cx="3370921" cy="4200525"/>
          </a:xfrm>
        </p:spPr>
      </p:pic>
    </p:spTree>
    <p:extLst>
      <p:ext uri="{BB962C8B-B14F-4D97-AF65-F5344CB8AC3E}">
        <p14:creationId xmlns:p14="http://schemas.microsoft.com/office/powerpoint/2010/main" val="823440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599" y="866775"/>
            <a:ext cx="11065626" cy="990600"/>
          </a:xfrm>
        </p:spPr>
        <p:txBody>
          <a:bodyPr/>
          <a:lstStyle/>
          <a:p>
            <a:r>
              <a:rPr lang="ru-RU" sz="4000" dirty="0" smtClean="0">
                <a:latin typeface="Arial Black" panose="020B0A04020102020204" pitchFamily="34" charset="0"/>
              </a:rPr>
              <a:t>Ручной лот                    Мерная лента</a:t>
            </a:r>
            <a:r>
              <a:rPr lang="ru-RU" sz="3600" dirty="0" smtClean="0">
                <a:latin typeface="Arial Black" panose="020B0A04020102020204" pitchFamily="34" charset="0"/>
              </a:rPr>
              <a:t>     </a:t>
            </a:r>
            <a:r>
              <a:rPr lang="ru-RU" dirty="0" smtClean="0"/>
              <a:t>                   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9" y="2714625"/>
            <a:ext cx="6315944" cy="28003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55" y="2371725"/>
            <a:ext cx="5293233" cy="3143250"/>
          </a:xfrm>
        </p:spPr>
      </p:pic>
    </p:spTree>
    <p:extLst>
      <p:ext uri="{BB962C8B-B14F-4D97-AF65-F5344CB8AC3E}">
        <p14:creationId xmlns:p14="http://schemas.microsoft.com/office/powerpoint/2010/main" val="741020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54952" y="1447800"/>
            <a:ext cx="4179047" cy="2171700"/>
          </a:xfrm>
        </p:spPr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Карта работ экспедиции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А.И. </a:t>
            </a:r>
            <a:r>
              <a:rPr lang="ru-RU" sz="2800" dirty="0" err="1" smtClean="0">
                <a:latin typeface="Arial Black" panose="020B0A04020102020204" pitchFamily="34" charset="0"/>
              </a:rPr>
              <a:t>Вилькицкого</a:t>
            </a:r>
            <a:r>
              <a:rPr lang="ru-RU" sz="2800" dirty="0" smtClean="0">
                <a:latin typeface="Arial Black" panose="020B0A04020102020204" pitchFamily="34" charset="0"/>
              </a:rPr>
              <a:t>  в 1895 и 1896 гг.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84" y="132137"/>
            <a:ext cx="4560491" cy="6558909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154953" y="3898669"/>
            <a:ext cx="4422887" cy="212621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Из фондов РГАВМФ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91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Arial Black" panose="020B0A04020102020204" pitchFamily="34" charset="0"/>
              </a:rPr>
              <a:t>II</a:t>
            </a:r>
            <a:r>
              <a:rPr lang="ru-RU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3600" b="1" dirty="0">
                <a:latin typeface="Arial Black" panose="020B0A04020102020204" pitchFamily="34" charset="0"/>
              </a:rPr>
              <a:t>Техническое оснащение Гидрографической экспедиции </a:t>
            </a:r>
          </a:p>
          <a:p>
            <a:pPr marL="0" indent="0" algn="ctr">
              <a:buNone/>
            </a:pPr>
            <a:r>
              <a:rPr lang="ru-RU" sz="3600" b="1" dirty="0">
                <a:latin typeface="Arial Black" panose="020B0A04020102020204" pitchFamily="34" charset="0"/>
              </a:rPr>
              <a:t>Северного Ледовитого </a:t>
            </a:r>
            <a:r>
              <a:rPr lang="ru-RU" sz="3600" b="1" dirty="0" smtClean="0">
                <a:latin typeface="Arial Black" panose="020B0A04020102020204" pitchFamily="34" charset="0"/>
              </a:rPr>
              <a:t>океана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Arial Black" panose="020B0A04020102020204" pitchFamily="34" charset="0"/>
              </a:rPr>
              <a:t>(ГЭСЛО)</a:t>
            </a:r>
            <a:endParaRPr lang="ru-RU" sz="36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Arial Black" panose="020B0A04020102020204" pitchFamily="34" charset="0"/>
              </a:rPr>
              <a:t> на рубеже </a:t>
            </a:r>
            <a:r>
              <a:rPr lang="en-US" sz="3600" b="1" dirty="0" smtClean="0">
                <a:latin typeface="Arial Black" panose="020B0A04020102020204" pitchFamily="34" charset="0"/>
              </a:rPr>
              <a:t>XIX </a:t>
            </a:r>
            <a:r>
              <a:rPr lang="ru-RU" sz="3600" b="1" dirty="0">
                <a:latin typeface="Arial Black" panose="020B0A04020102020204" pitchFamily="34" charset="0"/>
              </a:rPr>
              <a:t>– </a:t>
            </a:r>
            <a:r>
              <a:rPr lang="en-US" sz="3600" b="1" dirty="0" smtClean="0">
                <a:latin typeface="Arial Black" panose="020B0A04020102020204" pitchFamily="34" charset="0"/>
              </a:rPr>
              <a:t>XX</a:t>
            </a:r>
            <a:r>
              <a:rPr lang="ru-RU" sz="3600" b="1" dirty="0" smtClean="0">
                <a:latin typeface="Arial Black" panose="020B0A04020102020204" pitchFamily="34" charset="0"/>
              </a:rPr>
              <a:t> веков</a:t>
            </a:r>
            <a:endParaRPr lang="ru-RU" sz="3600" b="1" dirty="0">
              <a:latin typeface="Arial Black" panose="020B0A04020102020204" pitchFamily="34" charset="0"/>
            </a:endParaRPr>
          </a:p>
          <a:p>
            <a:pPr algn="ctr"/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0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4264772" cy="1447800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Arial Black" panose="020B0A04020102020204" pitchFamily="34" charset="0"/>
              </a:rPr>
              <a:t>Император Николай </a:t>
            </a:r>
            <a:r>
              <a:rPr lang="en-US" sz="3600" b="1" dirty="0" smtClean="0">
                <a:latin typeface="Arial Black" panose="020B0A04020102020204" pitchFamily="34" charset="0"/>
              </a:rPr>
              <a:t>II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17" y="350846"/>
            <a:ext cx="3732554" cy="5973754"/>
          </a:xfrm>
        </p:spPr>
      </p:pic>
    </p:spTree>
    <p:extLst>
      <p:ext uri="{BB962C8B-B14F-4D97-AF65-F5344CB8AC3E}">
        <p14:creationId xmlns:p14="http://schemas.microsoft.com/office/powerpoint/2010/main" val="374214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748144"/>
            <a:ext cx="9404723" cy="1105103"/>
          </a:xfrm>
        </p:spPr>
        <p:txBody>
          <a:bodyPr/>
          <a:lstStyle/>
          <a:p>
            <a:pPr algn="ctr"/>
            <a:r>
              <a:rPr lang="en-US" b="1" dirty="0" smtClean="0">
                <a:latin typeface="Arial Black" panose="020B0A04020102020204" pitchFamily="34" charset="0"/>
              </a:rPr>
              <a:t>I.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4000" b="1" dirty="0">
                <a:latin typeface="Arial Black" panose="020B0A04020102020204" pitchFamily="34" charset="0"/>
              </a:rPr>
              <a:t>Техническое оснащение Гидрографической экспедиции для исследования </a:t>
            </a:r>
            <a:r>
              <a:rPr lang="ru-RU" sz="4000" b="1" dirty="0" smtClean="0">
                <a:latin typeface="Arial Black" panose="020B0A04020102020204" pitchFamily="34" charset="0"/>
              </a:rPr>
              <a:t>устьев </a:t>
            </a:r>
            <a:r>
              <a:rPr lang="ru-RU" sz="4000" b="1" dirty="0">
                <a:latin typeface="Arial Black" panose="020B0A04020102020204" pitchFamily="34" charset="0"/>
              </a:rPr>
              <a:t>рек Енисея и Оби и части Карского моря</a:t>
            </a:r>
            <a:endParaRPr lang="ru-RU" sz="4000" dirty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63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1" y="314326"/>
            <a:ext cx="9640889" cy="762000"/>
          </a:xfrm>
        </p:spPr>
        <p:txBody>
          <a:bodyPr/>
          <a:lstStyle/>
          <a:p>
            <a:r>
              <a:rPr lang="ru-RU" sz="3600" dirty="0" smtClean="0">
                <a:latin typeface="Arial Black" panose="020B0A04020102020204" pitchFamily="34" charset="0"/>
              </a:rPr>
              <a:t>     П.П. Тыртов               С.Ю</a:t>
            </a:r>
            <a:r>
              <a:rPr lang="ru-RU" sz="3600" dirty="0">
                <a:latin typeface="Arial Black" panose="020B0A04020102020204" pitchFamily="34" charset="0"/>
              </a:rPr>
              <a:t>. Витте</a:t>
            </a:r>
            <a:r>
              <a:rPr lang="ru-RU" sz="3600" dirty="0" smtClean="0"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latin typeface="Arial Black" panose="020B0A04020102020204" pitchFamily="34" charset="0"/>
              </a:rPr>
            </a:br>
            <a:r>
              <a:rPr lang="ru-RU" dirty="0"/>
              <a:t> </a:t>
            </a:r>
            <a:r>
              <a:rPr lang="ru-RU" dirty="0" smtClean="0"/>
              <a:t>                                     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43" y="1076326"/>
            <a:ext cx="3553637" cy="532447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21" y="1076326"/>
            <a:ext cx="4066265" cy="5229224"/>
          </a:xfrm>
        </p:spPr>
      </p:pic>
    </p:spTree>
    <p:extLst>
      <p:ext uri="{BB962C8B-B14F-4D97-AF65-F5344CB8AC3E}">
        <p14:creationId xmlns:p14="http://schemas.microsoft.com/office/powerpoint/2010/main" val="1309572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0575" y="498763"/>
            <a:ext cx="4115442" cy="3167149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/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err="1" smtClean="0">
                <a:latin typeface="Arial Black" panose="020B0A04020102020204" pitchFamily="34" charset="0"/>
              </a:rPr>
              <a:t>Пахтусов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smtClean="0">
                <a:latin typeface="Arial Black" panose="020B0A04020102020204" pitchFamily="34" charset="0"/>
              </a:rPr>
              <a:t>Петр </a:t>
            </a:r>
            <a:r>
              <a:rPr lang="ru-RU" sz="2000" dirty="0" smtClean="0">
                <a:latin typeface="Arial Black" panose="020B0A04020102020204" pitchFamily="34" charset="0"/>
              </a:rPr>
              <a:t>Кузьмич </a:t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latin typeface="Arial Black" panose="020B0A04020102020204" pitchFamily="34" charset="0"/>
              </a:rPr>
              <a:t>(1800 – 1832)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latin typeface="Arial Black" panose="020B0A04020102020204" pitchFamily="34" charset="0"/>
              </a:rPr>
              <a:t>Прапорщик </a:t>
            </a:r>
            <a:r>
              <a:rPr lang="ru-RU" sz="2000" dirty="0">
                <a:latin typeface="Arial Black" panose="020B0A04020102020204" pitchFamily="34" charset="0"/>
              </a:rPr>
              <a:t>Корпуса флотских </a:t>
            </a:r>
            <a:r>
              <a:rPr lang="ru-RU" sz="2000" dirty="0" smtClean="0">
                <a:latin typeface="Arial Black" panose="020B0A04020102020204" pitchFamily="34" charset="0"/>
              </a:rPr>
              <a:t>штурманов</a:t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/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Исследователь 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latin typeface="Arial Black" panose="020B0A04020102020204" pitchFamily="34" charset="0"/>
              </a:rPr>
              <a:t>Новой </a:t>
            </a:r>
            <a:r>
              <a:rPr lang="ru-RU" sz="2000" dirty="0">
                <a:latin typeface="Arial Black" panose="020B0A04020102020204" pitchFamily="34" charset="0"/>
              </a:rPr>
              <a:t>Земли</a:t>
            </a:r>
            <a:r>
              <a:rPr lang="ru-RU" dirty="0">
                <a:latin typeface="Arial Black" panose="020B0A04020102020204" pitchFamily="34" charset="0"/>
              </a:rPr>
              <a:t/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3" y="498764"/>
            <a:ext cx="6823235" cy="5735781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40575" y="4181301"/>
            <a:ext cx="4115441" cy="184357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Памятник </a:t>
            </a:r>
            <a:r>
              <a:rPr lang="ru-RU" sz="2400" dirty="0" err="1" smtClean="0">
                <a:latin typeface="Arial Black" panose="020B0A04020102020204" pitchFamily="34" charset="0"/>
              </a:rPr>
              <a:t>Пахтусову</a:t>
            </a:r>
            <a:r>
              <a:rPr lang="ru-RU" sz="2400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в </a:t>
            </a:r>
            <a:r>
              <a:rPr lang="ru-RU" sz="2400" dirty="0" smtClean="0">
                <a:latin typeface="Arial Black" panose="020B0A04020102020204" pitchFamily="34" charset="0"/>
              </a:rPr>
              <a:t>Кронштадте, </a:t>
            </a:r>
            <a:r>
              <a:rPr lang="ru-RU" sz="2400" dirty="0" smtClean="0">
                <a:latin typeface="Arial Black" panose="020B0A04020102020204" pitchFamily="34" charset="0"/>
              </a:rPr>
              <a:t>установлен в 1886 г.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05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44315"/>
          </a:xfrm>
        </p:spPr>
        <p:txBody>
          <a:bodyPr/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Оборудование для «</a:t>
            </a:r>
            <a:r>
              <a:rPr lang="ru-RU" sz="3600" dirty="0" err="1" smtClean="0">
                <a:latin typeface="Arial Black" panose="020B0A04020102020204" pitchFamily="34" charset="0"/>
              </a:rPr>
              <a:t>Пахтусова</a:t>
            </a:r>
            <a:r>
              <a:rPr lang="ru-RU" sz="3600" dirty="0" smtClean="0">
                <a:latin typeface="Arial Black" panose="020B0A04020102020204" pitchFamily="34" charset="0"/>
              </a:rPr>
              <a:t>»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64030" y="1321724"/>
            <a:ext cx="9775766" cy="533677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300 </a:t>
            </a:r>
            <a:r>
              <a:rPr lang="ru-RU" dirty="0">
                <a:latin typeface="Arial Black" panose="020B0A04020102020204" pitchFamily="34" charset="0"/>
              </a:rPr>
              <a:t>саженей стального 1-дюймового </a:t>
            </a:r>
            <a:r>
              <a:rPr lang="ru-RU" dirty="0" smtClean="0">
                <a:latin typeface="Arial Black" panose="020B0A04020102020204" pitchFamily="34" charset="0"/>
              </a:rPr>
              <a:t>троса</a:t>
            </a: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прожектор </a:t>
            </a:r>
            <a:r>
              <a:rPr lang="ru-RU" dirty="0" err="1">
                <a:latin typeface="Arial Black" panose="020B0A04020102020204" pitchFamily="34" charset="0"/>
              </a:rPr>
              <a:t>Манжена</a:t>
            </a:r>
            <a:r>
              <a:rPr lang="ru-RU" dirty="0">
                <a:latin typeface="Arial Black" panose="020B0A04020102020204" pitchFamily="34" charset="0"/>
              </a:rPr>
              <a:t> (диаметром 30 см</a:t>
            </a:r>
            <a:r>
              <a:rPr lang="ru-RU" dirty="0" smtClean="0">
                <a:latin typeface="Arial Black" panose="020B0A040201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две </a:t>
            </a:r>
            <a:r>
              <a:rPr lang="ru-RU" dirty="0">
                <a:latin typeface="Arial Black" panose="020B0A04020102020204" pitchFamily="34" charset="0"/>
              </a:rPr>
              <a:t>пушки </a:t>
            </a:r>
            <a:r>
              <a:rPr lang="ru-RU" dirty="0" err="1">
                <a:latin typeface="Arial Black" panose="020B0A04020102020204" pitchFamily="34" charset="0"/>
              </a:rPr>
              <a:t>Энгстрема</a:t>
            </a:r>
            <a:r>
              <a:rPr lang="ru-RU" dirty="0">
                <a:latin typeface="Arial Black" panose="020B0A04020102020204" pitchFamily="34" charset="0"/>
              </a:rPr>
              <a:t> «с установками и </a:t>
            </a:r>
            <a:r>
              <a:rPr lang="ru-RU" dirty="0" smtClean="0">
                <a:latin typeface="Arial Black" panose="020B0A04020102020204" pitchFamily="34" charset="0"/>
              </a:rPr>
              <a:t>принадлежностью» (по </a:t>
            </a:r>
            <a:r>
              <a:rPr lang="ru-RU" dirty="0">
                <a:latin typeface="Arial Black" panose="020B0A04020102020204" pitchFamily="34" charset="0"/>
              </a:rPr>
              <a:t>80 боевых и 20 холостых патронов на каждую </a:t>
            </a:r>
            <a:r>
              <a:rPr lang="ru-RU" dirty="0" smtClean="0">
                <a:latin typeface="Arial Black" panose="020B0A04020102020204" pitchFamily="34" charset="0"/>
              </a:rPr>
              <a:t>пушку)</a:t>
            </a: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17 </a:t>
            </a:r>
            <a:r>
              <a:rPr lang="ru-RU" dirty="0">
                <a:latin typeface="Arial Black" panose="020B0A04020102020204" pitchFamily="34" charset="0"/>
              </a:rPr>
              <a:t>трехлинейных боевых </a:t>
            </a:r>
            <a:r>
              <a:rPr lang="ru-RU" dirty="0" smtClean="0">
                <a:latin typeface="Arial Black" panose="020B0A04020102020204" pitchFamily="34" charset="0"/>
              </a:rPr>
              <a:t>винтовок с патронами</a:t>
            </a: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10 </a:t>
            </a:r>
            <a:r>
              <a:rPr lang="ru-RU" dirty="0">
                <a:latin typeface="Arial Black" panose="020B0A04020102020204" pitchFamily="34" charset="0"/>
              </a:rPr>
              <a:t>револьверов Смита и </a:t>
            </a:r>
            <a:r>
              <a:rPr lang="ru-RU" dirty="0" err="1" smtClean="0">
                <a:latin typeface="Arial Black" panose="020B0A04020102020204" pitchFamily="34" charset="0"/>
              </a:rPr>
              <a:t>Вессона</a:t>
            </a:r>
            <a:r>
              <a:rPr lang="ru-RU" dirty="0" smtClean="0">
                <a:latin typeface="Arial Black" panose="020B0A04020102020204" pitchFamily="34" charset="0"/>
              </a:rPr>
              <a:t> с патронами</a:t>
            </a: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спасательные пояса </a:t>
            </a: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сигнальные ракеты </a:t>
            </a: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фальшфейеры </a:t>
            </a: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один </a:t>
            </a:r>
            <a:r>
              <a:rPr lang="ru-RU" dirty="0">
                <a:latin typeface="Arial Black" panose="020B0A04020102020204" pitchFamily="34" charset="0"/>
              </a:rPr>
              <a:t>водолазный аппарат </a:t>
            </a:r>
            <a:endParaRPr lang="ru-RU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 Black" panose="020B0A04020102020204" pitchFamily="34" charset="0"/>
              </a:rPr>
              <a:t>* два </a:t>
            </a:r>
            <a:r>
              <a:rPr lang="ru-RU" dirty="0">
                <a:latin typeface="Arial Black" panose="020B0A04020102020204" pitchFamily="34" charset="0"/>
              </a:rPr>
              <a:t>брандспойта </a:t>
            </a:r>
            <a:r>
              <a:rPr lang="ru-RU" dirty="0" err="1">
                <a:latin typeface="Arial Black" panose="020B0A04020102020204" pitchFamily="34" charset="0"/>
              </a:rPr>
              <a:t>Даутона</a:t>
            </a:r>
            <a:r>
              <a:rPr lang="ru-RU" dirty="0">
                <a:latin typeface="Arial Black" panose="020B0A04020102020204" pitchFamily="34" charset="0"/>
              </a:rPr>
              <a:t> «со всеми принадлежностями</a:t>
            </a:r>
            <a:r>
              <a:rPr lang="ru-RU" dirty="0" smtClean="0">
                <a:latin typeface="Arial Black" panose="020B0A04020102020204" pitchFamily="34" charset="0"/>
              </a:rPr>
              <a:t>» </a:t>
            </a:r>
            <a:endParaRPr lang="ru-RU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625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744798" cy="2988751"/>
          </a:xfrm>
        </p:spPr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Данди (</a:t>
            </a:r>
            <a:r>
              <a:rPr lang="en-US" sz="2800" dirty="0" smtClean="0">
                <a:latin typeface="Arial Black" panose="020B0A04020102020204" pitchFamily="34" charset="0"/>
              </a:rPr>
              <a:t>Dundee) </a:t>
            </a:r>
            <a:r>
              <a:rPr lang="ru-RU" sz="2800" dirty="0">
                <a:latin typeface="Arial Black" panose="020B0A04020102020204" pitchFamily="34" charset="0"/>
              </a:rPr>
              <a:t>четвертый по величине </a:t>
            </a:r>
            <a:r>
              <a:rPr lang="ru-RU" sz="2800" b="1" dirty="0">
                <a:latin typeface="Arial Black" panose="020B0A04020102020204" pitchFamily="34" charset="0"/>
              </a:rPr>
              <a:t>город</a:t>
            </a:r>
            <a:r>
              <a:rPr lang="ru-RU" sz="2800" dirty="0">
                <a:latin typeface="Arial Black" panose="020B0A04020102020204" pitchFamily="34" charset="0"/>
              </a:rPr>
              <a:t> </a:t>
            </a:r>
            <a:r>
              <a:rPr lang="ru-RU" sz="2800" b="1" dirty="0">
                <a:latin typeface="Arial Black" panose="020B0A04020102020204" pitchFamily="34" charset="0"/>
              </a:rPr>
              <a:t>в</a:t>
            </a:r>
            <a:r>
              <a:rPr lang="ru-RU" sz="2800" dirty="0">
                <a:latin typeface="Arial Black" panose="020B0A04020102020204" pitchFamily="34" charset="0"/>
              </a:rPr>
              <a:t> </a:t>
            </a:r>
            <a:r>
              <a:rPr lang="ru-RU" sz="2800" b="1" dirty="0">
                <a:latin typeface="Arial Black" panose="020B0A04020102020204" pitchFamily="34" charset="0"/>
              </a:rPr>
              <a:t>Шотландии</a:t>
            </a:r>
            <a:r>
              <a:rPr lang="ru-RU" sz="2800" dirty="0">
                <a:latin typeface="Arial Black" panose="020B0A04020102020204" pitchFamily="34" charset="0"/>
              </a:rPr>
              <a:t>. Административный центр округа </a:t>
            </a:r>
            <a:r>
              <a:rPr lang="ru-RU" sz="2800" b="1" dirty="0">
                <a:latin typeface="Arial Black" panose="020B0A04020102020204" pitchFamily="34" charset="0"/>
              </a:rPr>
              <a:t>Данди</a:t>
            </a:r>
            <a:r>
              <a:rPr lang="ru-RU" sz="2800" dirty="0">
                <a:latin typeface="Arial Black" panose="020B0A04020102020204" pitchFamily="34" charset="0"/>
              </a:rPr>
              <a:t>-Сити. Расположен на восточном побережье страны, на северном берегу залива </a:t>
            </a:r>
            <a:r>
              <a:rPr lang="ru-RU" sz="2800" dirty="0" smtClean="0">
                <a:latin typeface="Arial Black" panose="020B0A04020102020204" pitchFamily="34" charset="0"/>
              </a:rPr>
              <a:t>Ферт-оф-</a:t>
            </a:r>
            <a:r>
              <a:rPr lang="ru-RU" sz="2800" dirty="0" err="1" smtClean="0">
                <a:latin typeface="Arial Black" panose="020B0A04020102020204" pitchFamily="34" charset="0"/>
              </a:rPr>
              <a:t>Тей</a:t>
            </a:r>
            <a:r>
              <a:rPr lang="en-US" sz="2800" dirty="0" smtClean="0">
                <a:latin typeface="Arial Black" panose="020B0A04020102020204" pitchFamily="34" charset="0"/>
              </a:rPr>
              <a:t/>
            </a:r>
            <a:br>
              <a:rPr lang="en-US" sz="2800" dirty="0" smtClean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/>
            </a:r>
            <a:br>
              <a:rPr lang="en-US" sz="2800" dirty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Современное фото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3" y="4006734"/>
            <a:ext cx="11650410" cy="2053244"/>
          </a:xfrm>
        </p:spPr>
      </p:pic>
    </p:spTree>
    <p:extLst>
      <p:ext uri="{BB962C8B-B14F-4D97-AF65-F5344CB8AC3E}">
        <p14:creationId xmlns:p14="http://schemas.microsoft.com/office/powerpoint/2010/main" val="1283552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9833" y="739834"/>
            <a:ext cx="4912822" cy="1105592"/>
          </a:xfrm>
        </p:spPr>
        <p:txBody>
          <a:bodyPr/>
          <a:lstStyle/>
          <a:p>
            <a:pPr algn="ctr"/>
            <a:r>
              <a:rPr lang="ru-RU" sz="2800" dirty="0" err="1" smtClean="0">
                <a:latin typeface="Arial Black" panose="020B0A04020102020204" pitchFamily="34" charset="0"/>
              </a:rPr>
              <a:t>Варнек</a:t>
            </a:r>
            <a:r>
              <a:rPr lang="ru-RU" sz="2800" dirty="0" smtClean="0">
                <a:latin typeface="Arial Black" panose="020B0A04020102020204" pitchFamily="34" charset="0"/>
              </a:rPr>
              <a:t>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Александр Иванович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79" y="678385"/>
            <a:ext cx="3879881" cy="563928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54953" y="2078182"/>
            <a:ext cx="3707992" cy="3946697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командир парохода «</a:t>
            </a:r>
            <a:r>
              <a:rPr lang="ru-RU" sz="2400" dirty="0" err="1" smtClean="0">
                <a:latin typeface="Arial Black" panose="020B0A04020102020204" pitchFamily="34" charset="0"/>
              </a:rPr>
              <a:t>Пахтусов</a:t>
            </a:r>
            <a:r>
              <a:rPr lang="ru-RU" sz="2400" dirty="0" smtClean="0">
                <a:latin typeface="Arial Black" panose="020B0A04020102020204" pitchFamily="34" charset="0"/>
              </a:rPr>
              <a:t>»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(1898 – 1902)</a:t>
            </a:r>
          </a:p>
          <a:p>
            <a:pPr algn="ctr"/>
            <a:endParaRPr lang="ru-RU" sz="2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atin typeface="Arial Black" panose="020B0A04020102020204" pitchFamily="34" charset="0"/>
              </a:rPr>
              <a:t>в</a:t>
            </a:r>
            <a:r>
              <a:rPr lang="ru-RU" sz="2400" dirty="0" smtClean="0">
                <a:latin typeface="Arial Black" panose="020B0A04020102020204" pitchFamily="34" charset="0"/>
              </a:rPr>
              <a:t> 1902 г. – одновременно – начальник ГЭСЛО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44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706" y="692043"/>
            <a:ext cx="4829694" cy="2203557"/>
          </a:xfrm>
        </p:spPr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Адмирал </a:t>
            </a:r>
            <a:r>
              <a:rPr lang="ru-RU" sz="2800" dirty="0" smtClean="0"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Григорович </a:t>
            </a:r>
            <a:br>
              <a:rPr lang="ru-RU" sz="2800" dirty="0" smtClean="0">
                <a:latin typeface="Arial Black" panose="020B0A04020102020204" pitchFamily="34" charset="0"/>
              </a:rPr>
            </a:br>
            <a:r>
              <a:rPr lang="ru-RU" sz="2800" dirty="0" smtClean="0">
                <a:latin typeface="Arial Black" panose="020B0A04020102020204" pitchFamily="34" charset="0"/>
              </a:rPr>
              <a:t>Иван Константинович (1853 – 1930)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07" y="692043"/>
            <a:ext cx="4124562" cy="563394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4073752" cy="289559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последний морской министр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царской России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(1911 – 1917)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58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35013"/>
          </a:xfrm>
        </p:spPr>
        <p:txBody>
          <a:bodyPr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Пароход «</a:t>
            </a:r>
            <a:r>
              <a:rPr lang="ru-RU" sz="3200" dirty="0" err="1" smtClean="0">
                <a:latin typeface="Arial Black" panose="020B0A04020102020204" pitchFamily="34" charset="0"/>
              </a:rPr>
              <a:t>Пахтусов</a:t>
            </a:r>
            <a:r>
              <a:rPr lang="ru-RU" sz="3200" dirty="0" smtClean="0">
                <a:latin typeface="Arial Black" panose="020B0A04020102020204" pitchFamily="34" charset="0"/>
              </a:rPr>
              <a:t>» </a:t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в Северном Ледовитом океане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807" r="1048" b="-1"/>
          <a:stretch/>
        </p:blipFill>
        <p:spPr>
          <a:xfrm>
            <a:off x="2293699" y="1729047"/>
            <a:ext cx="6567442" cy="4871257"/>
          </a:xfrm>
        </p:spPr>
      </p:pic>
    </p:spTree>
    <p:extLst>
      <p:ext uri="{BB962C8B-B14F-4D97-AF65-F5344CB8AC3E}">
        <p14:creationId xmlns:p14="http://schemas.microsoft.com/office/powerpoint/2010/main" val="4203009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2" y="1447800"/>
            <a:ext cx="3832683" cy="1447800"/>
          </a:xfrm>
        </p:spPr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Иван Семенович </a:t>
            </a:r>
            <a:r>
              <a:rPr lang="ru-RU" sz="2800" dirty="0" smtClean="0">
                <a:latin typeface="Arial Black" panose="020B0A04020102020204" pitchFamily="34" charset="0"/>
              </a:rPr>
              <a:t>Сергеев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96" y="435292"/>
            <a:ext cx="4364376" cy="596550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899" y="3129280"/>
            <a:ext cx="4497186" cy="289559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начальник 2-й ГЭСЛО (1910 – 1913),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генерал-майор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07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Пролив Югорский Шар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46" y="623685"/>
            <a:ext cx="5256071" cy="566904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8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5389" y="157942"/>
            <a:ext cx="11430000" cy="1529542"/>
          </a:xfrm>
        </p:spPr>
        <p:txBody>
          <a:bodyPr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Проект деревянных знаков для берегов Северного Ледовитого </a:t>
            </a:r>
            <a:r>
              <a:rPr lang="ru-RU" sz="3200" dirty="0" smtClean="0">
                <a:latin typeface="Arial Black" panose="020B0A04020102020204" pitchFamily="34" charset="0"/>
              </a:rPr>
              <a:t>океана </a:t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(из фондов РГАВМФ)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27" y="1783851"/>
            <a:ext cx="7102523" cy="4966083"/>
          </a:xfrm>
        </p:spPr>
      </p:pic>
    </p:spTree>
    <p:extLst>
      <p:ext uri="{BB962C8B-B14F-4D97-AF65-F5344CB8AC3E}">
        <p14:creationId xmlns:p14="http://schemas.microsoft.com/office/powerpoint/2010/main" val="460976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7324" y="889462"/>
            <a:ext cx="4148693" cy="1338349"/>
          </a:xfrm>
        </p:spPr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      Адмирал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16" y="271651"/>
            <a:ext cx="4296048" cy="622059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4567" y="2452256"/>
            <a:ext cx="5237018" cy="35726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Чихачев 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Николай </a:t>
            </a:r>
            <a:r>
              <a:rPr lang="ru-RU" sz="2800" dirty="0" smtClean="0">
                <a:latin typeface="Arial Black" panose="020B0A04020102020204" pitchFamily="34" charset="0"/>
              </a:rPr>
              <a:t>Матвеевич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(1830 – 1917)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Управляющий Морским министерством 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(1888 – 1896)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29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49630"/>
            <a:ext cx="10542820" cy="1346662"/>
          </a:xfrm>
        </p:spPr>
        <p:txBody>
          <a:bodyPr/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Требования к проекту второго судна для ГЭСЛО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1" y="1496292"/>
            <a:ext cx="10833765" cy="5153890"/>
          </a:xfrm>
        </p:spPr>
        <p:txBody>
          <a:bodyPr>
            <a:norm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Корпус, котлы (2), механизмы (2 лебедки), рангоут (две мачты-однодеревки с косыми </a:t>
            </a:r>
            <a:r>
              <a:rPr lang="ru-RU" dirty="0" smtClean="0">
                <a:latin typeface="Arial Black" panose="020B0A04020102020204" pitchFamily="34" charset="0"/>
              </a:rPr>
              <a:t>парусами) </a:t>
            </a:r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помещения </a:t>
            </a:r>
            <a:r>
              <a:rPr lang="ru-RU" dirty="0">
                <a:latin typeface="Arial Black" panose="020B0A04020102020204" pitchFamily="34" charset="0"/>
              </a:rPr>
              <a:t>для офицеров (каюты начальника экспедиции, командира, их общая столовая – чертежная, шесть офицерских кают, кают-компания, </a:t>
            </a:r>
            <a:r>
              <a:rPr lang="ru-RU" dirty="0" err="1">
                <a:latin typeface="Arial Black" panose="020B0A04020102020204" pitchFamily="34" charset="0"/>
              </a:rPr>
              <a:t>фотокаюта</a:t>
            </a:r>
            <a:r>
              <a:rPr lang="ru-RU" dirty="0">
                <a:latin typeface="Arial Black" panose="020B0A04020102020204" pitchFamily="34" charset="0"/>
              </a:rPr>
              <a:t>, каюта для хранения коллекций, ватерклозет и ванная) и команды (на 50 чел., лазарет на 2 чел</a:t>
            </a:r>
            <a:r>
              <a:rPr lang="ru-RU" dirty="0" smtClean="0">
                <a:latin typeface="Arial Black" panose="020B0A04020102020204" pitchFamily="34" charset="0"/>
              </a:rPr>
              <a:t>.) </a:t>
            </a:r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помещения </a:t>
            </a:r>
            <a:r>
              <a:rPr lang="ru-RU" dirty="0">
                <a:latin typeface="Arial Black" panose="020B0A04020102020204" pitchFamily="34" charset="0"/>
              </a:rPr>
              <a:t>для провизии (14 месячный </a:t>
            </a:r>
            <a:r>
              <a:rPr lang="ru-RU" dirty="0" smtClean="0">
                <a:latin typeface="Arial Black" panose="020B0A04020102020204" pitchFamily="34" charset="0"/>
              </a:rPr>
              <a:t>запас), </a:t>
            </a:r>
            <a:r>
              <a:rPr lang="ru-RU" dirty="0">
                <a:latin typeface="Arial Black" panose="020B0A04020102020204" pitchFamily="34" charset="0"/>
              </a:rPr>
              <a:t>шкиперская, малярная, </a:t>
            </a:r>
            <a:r>
              <a:rPr lang="ru-RU" dirty="0" smtClean="0">
                <a:latin typeface="Arial Black" panose="020B0A04020102020204" pitchFamily="34" charset="0"/>
              </a:rPr>
              <a:t>фонарная </a:t>
            </a:r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помещение </a:t>
            </a:r>
            <a:r>
              <a:rPr lang="ru-RU" dirty="0">
                <a:latin typeface="Arial Black" panose="020B0A04020102020204" pitchFamily="34" charset="0"/>
              </a:rPr>
              <a:t>для хранения чемоданов и </a:t>
            </a:r>
            <a:r>
              <a:rPr lang="ru-RU" dirty="0" smtClean="0">
                <a:latin typeface="Arial Black" panose="020B0A04020102020204" pitchFamily="34" charset="0"/>
              </a:rPr>
              <a:t>коек, рубка</a:t>
            </a:r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паровой </a:t>
            </a:r>
            <a:r>
              <a:rPr lang="ru-RU" dirty="0">
                <a:latin typeface="Arial Black" panose="020B0A04020102020204" pitchFamily="34" charset="0"/>
              </a:rPr>
              <a:t>катер и шлюпки на 58 чел., три шлюпки 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с воздушными </a:t>
            </a:r>
            <a:r>
              <a:rPr lang="ru-RU" dirty="0" smtClean="0">
                <a:latin typeface="Arial Black" panose="020B0A04020102020204" pitchFamily="34" charset="0"/>
              </a:rPr>
              <a:t>ящиками </a:t>
            </a:r>
            <a:endParaRPr lang="ru-RU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водоизмещение </a:t>
            </a:r>
            <a:r>
              <a:rPr lang="ru-RU" dirty="0">
                <a:latin typeface="Arial Black" panose="020B0A04020102020204" pitchFamily="34" charset="0"/>
              </a:rPr>
              <a:t>судна – 1200–1300 т в полном грузу. Скорость – не менее 10 уз. Запасов угля при экономическом ходе (7½ – 8 </a:t>
            </a:r>
            <a:r>
              <a:rPr lang="ru-RU" dirty="0" err="1">
                <a:latin typeface="Arial Black" panose="020B0A04020102020204" pitchFamily="34" charset="0"/>
              </a:rPr>
              <a:t>узл</a:t>
            </a:r>
            <a:r>
              <a:rPr lang="ru-RU" dirty="0">
                <a:latin typeface="Arial Black" panose="020B0A04020102020204" pitchFamily="34" charset="0"/>
              </a:rPr>
              <a:t>.) на 14000 миль </a:t>
            </a:r>
            <a:r>
              <a:rPr lang="ru-RU" dirty="0" smtClean="0">
                <a:latin typeface="Arial Black" panose="020B0A04020102020204" pitchFamily="34" charset="0"/>
              </a:rPr>
              <a:t>плавания</a:t>
            </a:r>
            <a:endParaRPr lang="ru-RU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445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6378" y="452717"/>
            <a:ext cx="4601445" cy="4701174"/>
          </a:xfrm>
        </p:spPr>
        <p:txBody>
          <a:bodyPr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Отчетная карта гидрографических работ в </a:t>
            </a:r>
            <a:r>
              <a:rPr lang="ru-RU" sz="3200" dirty="0" smtClean="0">
                <a:latin typeface="Arial Black" panose="020B0A04020102020204" pitchFamily="34" charset="0"/>
              </a:rPr>
              <a:t>Северном Ледовитом </a:t>
            </a:r>
            <a:r>
              <a:rPr lang="ru-RU" sz="3200" dirty="0" err="1" smtClean="0">
                <a:latin typeface="Arial Black" panose="020B0A04020102020204" pitchFamily="34" charset="0"/>
              </a:rPr>
              <a:t>оукеане</a:t>
            </a: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 smtClean="0">
                <a:latin typeface="Arial Black" panose="020B0A04020102020204" pitchFamily="34" charset="0"/>
              </a:rPr>
              <a:t>и реках Енисей и Оби с 1893 по 1898 </a:t>
            </a:r>
            <a:r>
              <a:rPr lang="ru-RU" sz="3200" dirty="0" smtClean="0">
                <a:latin typeface="Arial Black" panose="020B0A04020102020204" pitchFamily="34" charset="0"/>
              </a:rPr>
              <a:t>год</a:t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latin typeface="Arial Black" panose="020B0A04020102020204" pitchFamily="34" charset="0"/>
              </a:rPr>
              <a:t>Из фондов РГАВМФ</a:t>
            </a: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24" y="452717"/>
            <a:ext cx="7274651" cy="5976852"/>
          </a:xfrm>
        </p:spPr>
      </p:pic>
    </p:spTree>
    <p:extLst>
      <p:ext uri="{BB962C8B-B14F-4D97-AF65-F5344CB8AC3E}">
        <p14:creationId xmlns:p14="http://schemas.microsoft.com/office/powerpoint/2010/main" val="1410652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44315"/>
          </a:xfrm>
        </p:spPr>
        <p:txBody>
          <a:bodyPr/>
          <a:lstStyle/>
          <a:p>
            <a:pPr algn="ctr"/>
            <a:r>
              <a:rPr lang="ru-RU" sz="3600" dirty="0" smtClean="0">
                <a:latin typeface="Arial Black" panose="020B0A04020102020204" pitchFamily="34" charset="0"/>
              </a:rPr>
              <a:t>  </a:t>
            </a:r>
            <a:r>
              <a:rPr lang="ru-RU" sz="3600" dirty="0" err="1" smtClean="0">
                <a:latin typeface="Arial Black" panose="020B0A04020102020204" pitchFamily="34" charset="0"/>
              </a:rPr>
              <a:t>ГиСу</a:t>
            </a:r>
            <a:r>
              <a:rPr lang="ru-RU" sz="3600" dirty="0" smtClean="0">
                <a:latin typeface="Arial Black" panose="020B0A04020102020204" pitchFamily="34" charset="0"/>
              </a:rPr>
              <a:t> «</a:t>
            </a:r>
            <a:r>
              <a:rPr lang="ru-RU" sz="3600" dirty="0" err="1" smtClean="0">
                <a:latin typeface="Arial Black" panose="020B0A04020102020204" pitchFamily="34" charset="0"/>
              </a:rPr>
              <a:t>Пахтусов</a:t>
            </a:r>
            <a:r>
              <a:rPr lang="ru-RU" sz="3600" dirty="0" smtClean="0">
                <a:latin typeface="Arial Black" panose="020B0A04020102020204" pitchFamily="34" charset="0"/>
              </a:rPr>
              <a:t>» (1926 г.)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/>
          <a:stretch/>
        </p:blipFill>
        <p:spPr>
          <a:xfrm>
            <a:off x="1936865" y="1197033"/>
            <a:ext cx="7273637" cy="5357212"/>
          </a:xfrm>
        </p:spPr>
      </p:pic>
    </p:spTree>
    <p:extLst>
      <p:ext uri="{BB962C8B-B14F-4D97-AF65-F5344CB8AC3E}">
        <p14:creationId xmlns:p14="http://schemas.microsoft.com/office/powerpoint/2010/main" val="3969636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atin typeface="Arial Black" panose="020B0A04020102020204" pitchFamily="34" charset="0"/>
              </a:rPr>
              <a:t>Доклад окончен</a:t>
            </a:r>
          </a:p>
          <a:p>
            <a:pPr marL="0" indent="0" algn="ctr">
              <a:buNone/>
            </a:pPr>
            <a:endParaRPr lang="ru-RU" sz="3200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Arial Black" panose="020B0A04020102020204" pitchFamily="34" charset="0"/>
              </a:rPr>
              <a:t>Благодарю за внимание!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47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2" y="681644"/>
            <a:ext cx="4107003" cy="1246909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Генерал-лейтенант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88" y="488381"/>
            <a:ext cx="4343811" cy="59529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1273" y="2086495"/>
            <a:ext cx="4572000" cy="4281053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>
                <a:latin typeface="Arial Black" panose="020B0A04020102020204" pitchFamily="34" charset="0"/>
              </a:rPr>
              <a:t>Вилькицкий</a:t>
            </a:r>
            <a:r>
              <a:rPr lang="ru-RU" sz="2400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Андрей Ипполитович,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начальник Главного гидрографического управления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Морского министерства 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(1907 – 1913)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41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921327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     Лейтенант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4302" r="7943" b="18738"/>
          <a:stretch/>
        </p:blipFill>
        <p:spPr>
          <a:xfrm>
            <a:off x="5739811" y="571500"/>
            <a:ext cx="4557741" cy="58102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7652" y="2493818"/>
            <a:ext cx="4397432" cy="3724102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latin typeface="Arial Black" panose="020B0A04020102020204" pitchFamily="34" charset="0"/>
              </a:rPr>
              <a:t>Добротворский</a:t>
            </a:r>
            <a:r>
              <a:rPr lang="ru-RU" sz="2400" dirty="0" smtClean="0">
                <a:latin typeface="Arial Black" panose="020B0A04020102020204" pitchFamily="34" charset="0"/>
              </a:rPr>
              <a:t> </a:t>
            </a:r>
            <a:endParaRPr lang="ru-RU" sz="2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Леонид </a:t>
            </a:r>
            <a:r>
              <a:rPr lang="ru-RU" sz="2400" dirty="0" smtClean="0">
                <a:latin typeface="Arial Black" panose="020B0A04020102020204" pitchFamily="34" charset="0"/>
              </a:rPr>
              <a:t>Федорович,</a:t>
            </a:r>
          </a:p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начальник Енисейской экспедиции (1893)</a:t>
            </a:r>
          </a:p>
          <a:p>
            <a:pPr algn="ctr"/>
            <a:endParaRPr lang="ru-RU" sz="24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000" i="1" dirty="0" smtClean="0">
                <a:latin typeface="Arial Black" panose="020B0A04020102020204" pitchFamily="34" charset="0"/>
              </a:rPr>
              <a:t>С фотографии </a:t>
            </a:r>
            <a:r>
              <a:rPr lang="ru-RU" sz="2000" i="1" dirty="0" err="1" smtClean="0">
                <a:latin typeface="Arial Black" panose="020B0A04020102020204" pitchFamily="34" charset="0"/>
              </a:rPr>
              <a:t>Юэно</a:t>
            </a:r>
            <a:r>
              <a:rPr lang="ru-RU" sz="2000" i="1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i="1" dirty="0" smtClean="0">
                <a:latin typeface="Arial Black" panose="020B0A04020102020204" pitchFamily="34" charset="0"/>
              </a:rPr>
              <a:t>в </a:t>
            </a:r>
            <a:r>
              <a:rPr lang="ru-RU" sz="2000" i="1" dirty="0" smtClean="0">
                <a:latin typeface="Arial Black" panose="020B0A04020102020204" pitchFamily="34" charset="0"/>
              </a:rPr>
              <a:t>Нагасаки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3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95425" y="452718"/>
            <a:ext cx="8848725" cy="1176057"/>
          </a:xfrm>
        </p:spPr>
        <p:txBody>
          <a:bodyPr/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Пароход «Лейтенант Овцын» </a:t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в Соловецком монастыре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4"/>
          <a:stretch/>
        </p:blipFill>
        <p:spPr>
          <a:xfrm>
            <a:off x="2020805" y="1552575"/>
            <a:ext cx="8618487" cy="4762500"/>
          </a:xfrm>
        </p:spPr>
      </p:pic>
    </p:spTree>
    <p:extLst>
      <p:ext uri="{BB962C8B-B14F-4D97-AF65-F5344CB8AC3E}">
        <p14:creationId xmlns:p14="http://schemas.microsoft.com/office/powerpoint/2010/main" val="304947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42975" y="452718"/>
            <a:ext cx="9725025" cy="140053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Стальная баржа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smtClean="0">
                <a:latin typeface="Arial Black" panose="020B0A04020102020204" pitchFamily="34" charset="0"/>
              </a:rPr>
              <a:t>«Лейтенант Скуратов»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r="1736" b="12259"/>
          <a:stretch/>
        </p:blipFill>
        <p:spPr>
          <a:xfrm>
            <a:off x="2047874" y="2033587"/>
            <a:ext cx="8107794" cy="4452937"/>
          </a:xfrm>
        </p:spPr>
      </p:pic>
    </p:spTree>
    <p:extLst>
      <p:ext uri="{BB962C8B-B14F-4D97-AF65-F5344CB8AC3E}">
        <p14:creationId xmlns:p14="http://schemas.microsoft.com/office/powerpoint/2010/main" val="3199322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39338" y="1097280"/>
            <a:ext cx="3616679" cy="1030778"/>
          </a:xfrm>
        </p:spPr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     Адмирал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89" y="363885"/>
            <a:ext cx="4201636" cy="6013453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244436"/>
            <a:ext cx="5153025" cy="378044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Назимов 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Павел Николаевич,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начальник Главного гидрографического управления </a:t>
            </a:r>
            <a:endParaRPr lang="ru-RU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Морского министерства</a:t>
            </a:r>
            <a:endParaRPr lang="ru-RU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(1892 – 1898)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531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3" y="962025"/>
            <a:ext cx="3401064" cy="12096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1990" b="1774"/>
          <a:stretch/>
        </p:blipFill>
        <p:spPr>
          <a:xfrm>
            <a:off x="5676901" y="523875"/>
            <a:ext cx="4314824" cy="58007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953" y="2371726"/>
            <a:ext cx="3401063" cy="365315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Вертикальный круг </a:t>
            </a:r>
            <a:r>
              <a:rPr lang="ru-RU" sz="2800" dirty="0" err="1" smtClean="0">
                <a:latin typeface="Arial Black" panose="020B0A04020102020204" pitchFamily="34" charset="0"/>
              </a:rPr>
              <a:t>Репсольда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655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569</TotalTime>
  <Words>475</Words>
  <Application>Microsoft Office PowerPoint</Application>
  <PresentationFormat>Широкоэкранный</PresentationFormat>
  <Paragraphs>94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Century Gothic</vt:lpstr>
      <vt:lpstr>Wingdings 3</vt:lpstr>
      <vt:lpstr>Ион</vt:lpstr>
      <vt:lpstr>       Техническое оснащение гидрографических экспедиций  Морского министерства  в Северном Ледовитом океане  на рубеже XIX–XX в.   (к 160-летию со дня рождения  генерала Корпуса гидрографов А.И. Вилькицкого) </vt:lpstr>
      <vt:lpstr>I.</vt:lpstr>
      <vt:lpstr>      Адмирал</vt:lpstr>
      <vt:lpstr>Генерал-лейтенант</vt:lpstr>
      <vt:lpstr>     Лейтенант</vt:lpstr>
      <vt:lpstr>Пароход «Лейтенант Овцын»  в Соловецком монастыре</vt:lpstr>
      <vt:lpstr>Стальная баржа «Лейтенант Скуратов»</vt:lpstr>
      <vt:lpstr>     Адмирал</vt:lpstr>
      <vt:lpstr>Презентация PowerPoint</vt:lpstr>
      <vt:lpstr>Мензула с кипрегелем                                 Буссоль Стефана</vt:lpstr>
      <vt:lpstr>Микрометр Люжоля – Мякишева</vt:lpstr>
      <vt:lpstr>Столовый хронометр </vt:lpstr>
      <vt:lpstr>Круг Пистора и Мартинса</vt:lpstr>
      <vt:lpstr>Магнитный теодолит</vt:lpstr>
      <vt:lpstr>Самопишущий анероид           Термометр (барограф)                           Негретти-Замбра  </vt:lpstr>
      <vt:lpstr>Ручной лот                    Мерная лента                         </vt:lpstr>
      <vt:lpstr>Карта работ экспедиции  А.И. Вилькицкого  в 1895 и 1896 гг.</vt:lpstr>
      <vt:lpstr>II.</vt:lpstr>
      <vt:lpstr>Император Николай II</vt:lpstr>
      <vt:lpstr>     П.П. Тыртов               С.Ю. Витте                                        </vt:lpstr>
      <vt:lpstr> Пахтусов  Петр Кузьмич  (1800 – 1832)  Прапорщик Корпуса флотских штурманов  Исследователь  Новой Земли  </vt:lpstr>
      <vt:lpstr>Оборудование для «Пахтусова»</vt:lpstr>
      <vt:lpstr>Данди (Dundee) четвертый по величине город в Шотландии. Административный центр округа Данди-Сити. Расположен на восточном побережье страны, на северном берегу залива Ферт-оф-Тей  Современное фото</vt:lpstr>
      <vt:lpstr>Варнек  Александр Иванович</vt:lpstr>
      <vt:lpstr>Адмирал  Григорович  Иван Константинович (1853 – 1930)</vt:lpstr>
      <vt:lpstr>Пароход «Пахтусов»  в Северном Ледовитом океане</vt:lpstr>
      <vt:lpstr>Иван Семенович Сергеев</vt:lpstr>
      <vt:lpstr>Пролив Югорский Шар</vt:lpstr>
      <vt:lpstr>Проект деревянных знаков для берегов Северного Ледовитого океана  (из фондов РГАВМФ)</vt:lpstr>
      <vt:lpstr>Требования к проекту второго судна для ГЭСЛО</vt:lpstr>
      <vt:lpstr>Отчетная карта гидрографических работ в Северном Ледовитом оукеане и реках Енисей и Оби с 1893 по 1898 год  Из фондов РГАВМФ </vt:lpstr>
      <vt:lpstr>  ГиСу «Пахтусов» (1926 г.)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Техническое оснащение гидрографических экспедиций Морского министерства  в Северном Ледовитом океане  на рубеже XIX–XX в.   (к 160-летию со дня рождения  генерала Корпуса гидрографов А.И. Вилькицкого)</dc:title>
  <dc:creator>Пользователь Windows</dc:creator>
  <cp:lastModifiedBy>Пользователь Windows</cp:lastModifiedBy>
  <cp:revision>29</cp:revision>
  <dcterms:created xsi:type="dcterms:W3CDTF">2018-03-24T18:04:22Z</dcterms:created>
  <dcterms:modified xsi:type="dcterms:W3CDTF">2018-04-22T08:52:04Z</dcterms:modified>
</cp:coreProperties>
</file>