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57" r:id="rId4"/>
    <p:sldId id="258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>
      <p:cViewPr varScale="1">
        <p:scale>
          <a:sx n="104" d="100"/>
          <a:sy n="104" d="100"/>
        </p:scale>
        <p:origin x="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59633544990796E-2"/>
          <c:y val="4.5356550421600715E-2"/>
          <c:w val="0.72977365409959627"/>
          <c:h val="0.72650981166701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Издания на русском языке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cap="sq" cmpd="dbl">
              <a:solidFill>
                <a:schemeClr val="accent1">
                  <a:lumMod val="50000"/>
                </a:schemeClr>
              </a:solidFill>
              <a:prstDash val="sysDot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16 век</c:v>
                </c:pt>
                <c:pt idx="1">
                  <c:v>17 век</c:v>
                </c:pt>
                <c:pt idx="2">
                  <c:v>18 век-I пол.</c:v>
                </c:pt>
                <c:pt idx="3">
                  <c:v>18 век-II пол.</c:v>
                </c:pt>
                <c:pt idx="4">
                  <c:v>19 век-I пол.</c:v>
                </c:pt>
                <c:pt idx="5">
                  <c:v>19 век-II пол.</c:v>
                </c:pt>
                <c:pt idx="6">
                  <c:v>20 век (по 1917г.)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11</c:v>
                </c:pt>
                <c:pt idx="4">
                  <c:v>43</c:v>
                </c:pt>
                <c:pt idx="5">
                  <c:v>76</c:v>
                </c:pt>
                <c:pt idx="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4-2747-BA72-7CC13189E8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Издания на иностран ных языках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 w="12700" cmpd="sng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h="101600"/>
              </a:sp3d>
            </c:spPr>
            <c:extLst>
              <c:ext xmlns:c16="http://schemas.microsoft.com/office/drawing/2014/chart" uri="{C3380CC4-5D6E-409C-BE32-E72D297353CC}">
                <c16:uniqueId val="{00000001-9C14-2747-BA72-7CC13189E8AD}"/>
              </c:ext>
            </c:extLst>
          </c:dPt>
          <c:cat>
            <c:strRef>
              <c:f>Лист1!$A$2:$A$8</c:f>
              <c:strCache>
                <c:ptCount val="7"/>
                <c:pt idx="0">
                  <c:v>16 век</c:v>
                </c:pt>
                <c:pt idx="1">
                  <c:v>17 век</c:v>
                </c:pt>
                <c:pt idx="2">
                  <c:v>18 век-I пол.</c:v>
                </c:pt>
                <c:pt idx="3">
                  <c:v>18 век-II пол.</c:v>
                </c:pt>
                <c:pt idx="4">
                  <c:v>19 век-I пол.</c:v>
                </c:pt>
                <c:pt idx="5">
                  <c:v>19 век-II пол.</c:v>
                </c:pt>
                <c:pt idx="6">
                  <c:v>20 век (по 1917г.)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5</c:v>
                </c:pt>
                <c:pt idx="3">
                  <c:v>16</c:v>
                </c:pt>
                <c:pt idx="4">
                  <c:v>29</c:v>
                </c:pt>
                <c:pt idx="5">
                  <c:v>73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4-2747-BA72-7CC13189E8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16 век</c:v>
                </c:pt>
                <c:pt idx="1">
                  <c:v>17 век</c:v>
                </c:pt>
                <c:pt idx="2">
                  <c:v>18 век-I пол.</c:v>
                </c:pt>
                <c:pt idx="3">
                  <c:v>18 век-II пол.</c:v>
                </c:pt>
                <c:pt idx="4">
                  <c:v>19 век-I пол.</c:v>
                </c:pt>
                <c:pt idx="5">
                  <c:v>19 век-II пол.</c:v>
                </c:pt>
                <c:pt idx="6">
                  <c:v>20 век (по 1917г.)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9C14-2747-BA72-7CC13189E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88352"/>
        <c:axId val="76006528"/>
      </c:barChart>
      <c:catAx>
        <c:axId val="7598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06528"/>
        <c:crosses val="autoZero"/>
        <c:auto val="1"/>
        <c:lblAlgn val="ctr"/>
        <c:lblOffset val="100"/>
        <c:tickMarkSkip val="1"/>
        <c:noMultiLvlLbl val="0"/>
      </c:catAx>
      <c:valAx>
        <c:axId val="760065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236995073941844"/>
          <c:y val="2.6393157961872575E-2"/>
          <c:w val="0.17306435880213125"/>
          <c:h val="0.4921373619666404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sz="1800" b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5963354499081E-2"/>
          <c:y val="4.5356550421600729E-2"/>
          <c:w val="0.72977365409959682"/>
          <c:h val="0.72650981166701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Издания на русском языке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cap="sq" cmpd="dbl">
              <a:solidFill>
                <a:schemeClr val="accent1">
                  <a:lumMod val="50000"/>
                </a:schemeClr>
              </a:solidFill>
              <a:prstDash val="sysDot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16 век</c:v>
                </c:pt>
                <c:pt idx="1">
                  <c:v>17 век</c:v>
                </c:pt>
                <c:pt idx="2">
                  <c:v>18 век</c:v>
                </c:pt>
                <c:pt idx="3">
                  <c:v>19 век</c:v>
                </c:pt>
                <c:pt idx="4">
                  <c:v>20 век (по 1917г.)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119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5-BC4D-8B1E-4F030315B2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Издания на иностран ных языках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 w="12700" cmpd="sng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h="101600"/>
              </a:sp3d>
            </c:spPr>
            <c:extLst>
              <c:ext xmlns:c16="http://schemas.microsoft.com/office/drawing/2014/chart" uri="{C3380CC4-5D6E-409C-BE32-E72D297353CC}">
                <c16:uniqueId val="{00000001-9725-BC4D-8B1E-4F030315B2F8}"/>
              </c:ext>
            </c:extLst>
          </c:dPt>
          <c:cat>
            <c:strRef>
              <c:f>Лист1!$A$2:$A$6</c:f>
              <c:strCache>
                <c:ptCount val="5"/>
                <c:pt idx="0">
                  <c:v>16 век</c:v>
                </c:pt>
                <c:pt idx="1">
                  <c:v>17 век</c:v>
                </c:pt>
                <c:pt idx="2">
                  <c:v>18 век</c:v>
                </c:pt>
                <c:pt idx="3">
                  <c:v>19 век</c:v>
                </c:pt>
                <c:pt idx="4">
                  <c:v>20 век (по 1917г.)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21</c:v>
                </c:pt>
                <c:pt idx="3">
                  <c:v>102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5-BC4D-8B1E-4F030315B2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16 век</c:v>
                </c:pt>
                <c:pt idx="1">
                  <c:v>17 век</c:v>
                </c:pt>
                <c:pt idx="2">
                  <c:v>18 век</c:v>
                </c:pt>
                <c:pt idx="3">
                  <c:v>19 век</c:v>
                </c:pt>
                <c:pt idx="4">
                  <c:v>20 век (по 1917г.)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9725-BC4D-8B1E-4F030315B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34016"/>
        <c:axId val="78935552"/>
      </c:barChart>
      <c:catAx>
        <c:axId val="789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35552"/>
        <c:crosses val="autoZero"/>
        <c:auto val="1"/>
        <c:lblAlgn val="ctr"/>
        <c:lblOffset val="100"/>
        <c:tickMarkSkip val="1"/>
        <c:noMultiLvlLbl val="0"/>
      </c:catAx>
      <c:valAx>
        <c:axId val="789355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2369950739418496"/>
          <c:y val="2.6393157961872582E-2"/>
          <c:w val="0.17306435880213136"/>
          <c:h val="0.4921373619666406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sz="1800" b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9C13-8209-40F8-9D8E-D200928F8162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D894A-41FC-4843-B577-1CD7268FA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C6F756B-7847-4B57-A9BB-B302AE41471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73CC-4CF1-422F-B116-6082D3B11E1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D8DA-4BB4-452D-B5BF-06D4B50CE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mailto:cnlib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301" y="892862"/>
            <a:ext cx="8226401" cy="50611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ru-RU" altLang="ru-RU" sz="1800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Управление культуры  Министерства обороны Российской Федерации </a:t>
            </a:r>
            <a:br>
              <a:rPr lang="ru-RU" altLang="ru-RU" sz="1800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</a:br>
            <a:r>
              <a:rPr lang="ru-RU" altLang="ru-RU" sz="1800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ФГКУ «Центральная военно-морская библиотека»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885" y="92311"/>
            <a:ext cx="582535" cy="8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45" y="396944"/>
            <a:ext cx="882884" cy="1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556792"/>
            <a:ext cx="54360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buSzPct val="100000"/>
              <a:defRPr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Книги </a:t>
            </a:r>
          </a:p>
          <a:p>
            <a:pPr algn="ctr" eaLnBrk="1">
              <a:buSzPct val="100000"/>
              <a:defRPr/>
            </a:pPr>
            <a:r>
              <a:rPr lang="ru-RU" altLang="ru-RU" sz="3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об арктических исследованиях из фондов Центральной военно-морской библиотеки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821453" cy="390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16632"/>
          <a:ext cx="84240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:\Арктика\Фото\с телефона\20170216_1216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4117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Арктика\Фото\с телефона\20170216_1216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Лоции и описания плаваний</a:t>
            </a:r>
          </a:p>
        </p:txBody>
      </p:sp>
      <p:pic>
        <p:nvPicPr>
          <p:cNvPr id="9" name="Рисунок 8" descr="K:\Арктика\Фото\с телефона\20170222_114123.jpg"/>
          <p:cNvPicPr/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92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K:\Арктика\Фото\с телефона\20170216_1249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19442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K:\Арктика\Фото\с телефона\20170221_14293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592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K:\Арктика\Фото\с телефона\20170221_12070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28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K:\Арктика\Фото\101NIKON\DSCN967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18722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:\Арктика\Фото\100NIKON\DSCN938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139950" cy="321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K:\Арктика\Фото\100NIKON\DSCN928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54425" cy="234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:\Арктика\Фото\100NIKON\DSCN939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2142861" cy="35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Арктика\Фото\100NIKON\DSCN930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337" y="3429000"/>
            <a:ext cx="20306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Арктика\Фото\с телефона\20170222_13371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6672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Арктика\Фото\с телефона\20170227_12532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8" y="47667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Книги </a:t>
            </a:r>
            <a:r>
              <a:rPr lang="ru-RU" sz="4000" b="1" i="1" dirty="0" err="1">
                <a:solidFill>
                  <a:srgbClr val="7030A0"/>
                </a:solidFill>
              </a:rPr>
              <a:t>А.Норденшельда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K:\Арктика\Фото\100NIKON\DSCN93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04875" cy="24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:\Арктика\Фото\100NIKON\DSCN93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27886" cy="23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Арктика\Фото\100NIKON\DSCN937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130675" cy="26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Арктика\Фото\100NIKON\DSCN936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dirty="0"/>
              <a:t>Северный морской путь</a:t>
            </a:r>
          </a:p>
        </p:txBody>
      </p:sp>
      <p:pic>
        <p:nvPicPr>
          <p:cNvPr id="3" name="Рисунок 2" descr="K:\Арктика\P9070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317750" cy="35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:\Арктика\Фото\с телефона\20161121_1803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236028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Арктика\Фото\DSCN852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124744"/>
            <a:ext cx="3924300" cy="3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Арктика\Фото\DSCN858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278" y="3861048"/>
            <a:ext cx="16887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Арктика\Фото\DSCN864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1853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Арктика\Фото\101NIKON\DSCN960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89051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Библиотека транспорта «Таймыр» и Северной гидрографической экспедиции</a:t>
            </a:r>
          </a:p>
        </p:txBody>
      </p:sp>
      <p:pic>
        <p:nvPicPr>
          <p:cNvPr id="3" name="Рисунок 2" descr="K:\Арктика\Фото\100NIKON\DSCN929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87965" cy="23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Арктика\Фото\101NIKON\DSCN97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631797"/>
            <a:ext cx="3096344" cy="203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Арктика\Фото\100NIKON\DSCN94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921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Арктика\Фото\100NIKON\DSCN943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808312" cy="211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Арктика\Фото\с телефона\20170220_17342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275907"/>
            <a:ext cx="3478287" cy="23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K:\Арктика\Фото\с телефона\20170214_14041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Автографы и экслибрисы на книгах арктической коллекции</a:t>
            </a:r>
          </a:p>
        </p:txBody>
      </p:sp>
      <p:pic>
        <p:nvPicPr>
          <p:cNvPr id="4" name="Рисунок 3" descr="K:\Арктика\P9070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5242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Арктика\Фото\DSCN870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8511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Арктика\Фото\DSCN91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2555106" cy="320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Арктика\Фото\DSCN894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96753"/>
            <a:ext cx="29158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2699792" cy="283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Арктика\Фото\1\20170228_14205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384376" cy="7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K:\Арктика\Фото\1\20170228_16490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165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6402" cy="1900407"/>
          </a:xfrm>
        </p:spPr>
        <p:txBody>
          <a:bodyPr>
            <a:normAutofit fontScale="90000"/>
          </a:bodyPr>
          <a:lstStyle/>
          <a:p>
            <a:pPr defTabSz="914408">
              <a:defRPr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Центральная военно-морская библиотека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191023, г. Санкт-Петербург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Садовая ул., д. 2.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Михайловский (Инженерный) замок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факс: (812) 570-58-49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Эл. почта: </a:t>
            </a:r>
            <a:r>
              <a:rPr lang="en-US" sz="2000" dirty="0">
                <a:solidFill>
                  <a:srgbClr val="002060"/>
                </a:solidFill>
                <a:hlinkClick r:id="rId2"/>
              </a:rPr>
              <a:t>cnlib@mail.ru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608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92488" cy="31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0099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94572" y="332635"/>
            <a:ext cx="6412061" cy="970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374" tIns="38187" rIns="76374" bIns="38187" anchor="ctr"/>
          <a:lstStyle/>
          <a:p>
            <a:pPr algn="ctr" defTabSz="381249" eaLnBrk="1">
              <a:buSzPct val="100000"/>
              <a:tabLst>
                <a:tab pos="0" algn="l"/>
                <a:tab pos="379900" algn="l"/>
                <a:tab pos="761149" algn="l"/>
                <a:tab pos="1142396" algn="l"/>
                <a:tab pos="1523645" algn="l"/>
                <a:tab pos="1904892" algn="l"/>
                <a:tab pos="2286140" algn="l"/>
                <a:tab pos="2667389" algn="l"/>
                <a:tab pos="3048637" algn="l"/>
                <a:tab pos="3429883" algn="l"/>
                <a:tab pos="3811132" algn="l"/>
                <a:tab pos="4192380" algn="l"/>
                <a:tab pos="4573628" algn="l"/>
                <a:tab pos="4954875" algn="l"/>
                <a:tab pos="5336123" algn="l"/>
                <a:tab pos="5717372" algn="l"/>
                <a:tab pos="6098620" algn="l"/>
                <a:tab pos="6479868" algn="l"/>
                <a:tab pos="6861115" algn="l"/>
                <a:tab pos="7242362" algn="l"/>
                <a:tab pos="7623611" algn="l"/>
                <a:tab pos="7985999" algn="l"/>
                <a:tab pos="8600307" algn="l"/>
              </a:tabLst>
              <a:defRPr/>
            </a:pPr>
            <a:r>
              <a:rPr lang="ru-RU" altLang="ru-RU" sz="3101" b="1" i="1" dirty="0">
                <a:solidFill>
                  <a:srgbClr val="0A1A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фонде ЦВМБ около 400 книг об Арктике старше 100 лет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26" y="1706145"/>
            <a:ext cx="3960963" cy="4556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742" y="1706144"/>
            <a:ext cx="4319660" cy="439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16632"/>
          <a:ext cx="84240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0099"/>
                </a:solidFill>
              </a:rPr>
              <a:t>Книги </a:t>
            </a:r>
            <a:r>
              <a:rPr lang="en-US" i="1" dirty="0">
                <a:solidFill>
                  <a:srgbClr val="000099"/>
                </a:solidFill>
              </a:rPr>
              <a:t>XVI</a:t>
            </a:r>
            <a:r>
              <a:rPr lang="ru-RU" i="1" dirty="0">
                <a:solidFill>
                  <a:srgbClr val="000099"/>
                </a:solidFill>
              </a:rPr>
              <a:t> века</a:t>
            </a:r>
          </a:p>
        </p:txBody>
      </p:sp>
      <p:pic>
        <p:nvPicPr>
          <p:cNvPr id="5" name="Содержимое 4" descr="20170301_10355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96751"/>
            <a:ext cx="3096344" cy="1924861"/>
          </a:xfrm>
        </p:spPr>
      </p:pic>
      <p:pic>
        <p:nvPicPr>
          <p:cNvPr id="6" name="Содержимое 5" descr="20170301_10362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113584"/>
            <a:ext cx="2016223" cy="3470900"/>
          </a:xfrm>
        </p:spPr>
      </p:pic>
      <p:pic>
        <p:nvPicPr>
          <p:cNvPr id="8" name="Рисунок 7" descr="K:\Арктика\Фото\1\20170301_1036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2007260" cy="333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Арктика\Фото\фото 27-04-17\DSC_018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70669" cy="39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Книги </a:t>
            </a:r>
            <a:r>
              <a:rPr lang="en-US" b="1" i="1" dirty="0">
                <a:solidFill>
                  <a:srgbClr val="7030A0"/>
                </a:solidFill>
              </a:rPr>
              <a:t>XVII</a:t>
            </a:r>
            <a:r>
              <a:rPr lang="ru-RU" b="1" i="1" dirty="0">
                <a:solidFill>
                  <a:srgbClr val="7030A0"/>
                </a:solidFill>
              </a:rPr>
              <a:t> века</a:t>
            </a:r>
          </a:p>
        </p:txBody>
      </p:sp>
      <p:pic>
        <p:nvPicPr>
          <p:cNvPr id="6" name="Содержимое 5" descr="DSCN945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4720" cy="3529225"/>
          </a:xfrm>
        </p:spPr>
      </p:pic>
      <p:pic>
        <p:nvPicPr>
          <p:cNvPr id="7" name="Содержимое 6" descr="DSCN848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96752"/>
            <a:ext cx="4038600" cy="2575473"/>
          </a:xfrm>
        </p:spPr>
      </p:pic>
      <p:pic>
        <p:nvPicPr>
          <p:cNvPr id="1026" name="Изображение 2" descr="Бурхард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516" y="1340768"/>
            <a:ext cx="1570484" cy="21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Арктика\Фото\фото 27-04-17\DSC_009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5590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K:\Арктика\Фото\фото 27-04-17\DSC_008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17312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K:\Арктика\Фото\фото 27-04-17\DSC_016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460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:\Арктика\Фото\DSCN847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2160241" cy="291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Коллекция путешествия </a:t>
            </a:r>
            <a:r>
              <a:rPr lang="ru-RU" sz="3600" b="1" i="1" dirty="0" err="1">
                <a:solidFill>
                  <a:srgbClr val="7030A0"/>
                </a:solidFill>
              </a:rPr>
              <a:t>Левинуса</a:t>
            </a:r>
            <a:r>
              <a:rPr lang="ru-RU" sz="3600" b="1" i="1" dirty="0">
                <a:solidFill>
                  <a:srgbClr val="7030A0"/>
                </a:solidFill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</a:rPr>
              <a:t>Хульзиуса</a:t>
            </a:r>
            <a:r>
              <a:rPr lang="ru-RU" sz="3600" b="1" i="1" dirty="0">
                <a:solidFill>
                  <a:srgbClr val="7030A0"/>
                </a:solidFill>
              </a:rPr>
              <a:t> (Франкфурт, 1612)</a:t>
            </a:r>
          </a:p>
        </p:txBody>
      </p:sp>
      <p:pic>
        <p:nvPicPr>
          <p:cNvPr id="6" name="Содержимое 5" descr="DSCN856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484784"/>
            <a:ext cx="3154351" cy="2736304"/>
          </a:xfrm>
        </p:spPr>
      </p:pic>
      <p:pic>
        <p:nvPicPr>
          <p:cNvPr id="10" name="Рисунок 9" descr="K:\Арктика\Фото\DSCN856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9177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K:\Арктика\Фото\DSCN856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0696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DSCN8563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77072"/>
            <a:ext cx="3317461" cy="2520280"/>
          </a:xfrm>
        </p:spPr>
      </p:pic>
      <p:pic>
        <p:nvPicPr>
          <p:cNvPr id="7" name="Рисунок 6" descr="K:\Арктика\Фото\DSCN855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02849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Книги </a:t>
            </a:r>
            <a:r>
              <a:rPr lang="ru-RU" sz="3200" b="1" i="1" dirty="0" err="1">
                <a:solidFill>
                  <a:srgbClr val="7030A0"/>
                </a:solidFill>
              </a:rPr>
              <a:t>Ла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Мартиньера</a:t>
            </a:r>
            <a:r>
              <a:rPr lang="ru-RU" sz="3200" b="1" i="1" dirty="0">
                <a:solidFill>
                  <a:srgbClr val="7030A0"/>
                </a:solidFill>
              </a:rPr>
              <a:t> «Путешествие в Северные страны» 1675 г. и 1693 г.</a:t>
            </a:r>
          </a:p>
        </p:txBody>
      </p:sp>
      <p:pic>
        <p:nvPicPr>
          <p:cNvPr id="5" name="Содержимое 4" descr="DSC_012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3146586" cy="3917032"/>
          </a:xfrm>
        </p:spPr>
      </p:pic>
      <p:pic>
        <p:nvPicPr>
          <p:cNvPr id="6" name="Содержимое 5" descr="DSC_016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268760"/>
            <a:ext cx="4038600" cy="3191711"/>
          </a:xfrm>
        </p:spPr>
      </p:pic>
      <p:pic>
        <p:nvPicPr>
          <p:cNvPr id="7" name="Рисунок 6" descr="K:\Арктика\Фото\фото 27-04-17\DSC_017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210050"/>
            <a:ext cx="1797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Арктика\Фото\фото 27-04-17\DSC_017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16802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Арктика\Фото\фото 27-04-17\DSC_017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746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Русские книги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en-US" b="1" i="1" dirty="0">
                <a:solidFill>
                  <a:srgbClr val="7030A0"/>
                </a:solidFill>
              </a:rPr>
              <a:t>XVIII</a:t>
            </a:r>
            <a:r>
              <a:rPr lang="ru-RU" b="1" i="1" dirty="0">
                <a:solidFill>
                  <a:srgbClr val="7030A0"/>
                </a:solidFill>
              </a:rPr>
              <a:t> века</a:t>
            </a:r>
          </a:p>
        </p:txBody>
      </p:sp>
      <p:pic>
        <p:nvPicPr>
          <p:cNvPr id="10" name="Рисунок 9" descr="K:\Арктика\Фото\101NIKON\DSCN949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K:\Арктика\Фото\с телефона\20170214_1402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71700" cy="38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SCN9484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59354"/>
            <a:ext cx="1800200" cy="3171473"/>
          </a:xfrm>
        </p:spPr>
      </p:pic>
      <p:pic>
        <p:nvPicPr>
          <p:cNvPr id="12" name="Рисунок 11" descr="K:\Арктика\Фото\DSCN893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65310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K:\Арктика\Фото\DSCN896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28392" cy="263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K:\Арктика\шелехов.jpg"/>
          <p:cNvPicPr>
            <a:picLocks noGrp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3758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330824" cy="148478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Книги </a:t>
            </a:r>
            <a:r>
              <a:rPr lang="en-US" sz="3600" b="1" i="1" dirty="0">
                <a:solidFill>
                  <a:srgbClr val="7030A0"/>
                </a:solidFill>
              </a:rPr>
              <a:t>XVIII</a:t>
            </a:r>
            <a:r>
              <a:rPr lang="ru-RU" sz="3600" b="1" i="1" dirty="0">
                <a:solidFill>
                  <a:srgbClr val="7030A0"/>
                </a:solidFill>
              </a:rPr>
              <a:t> в. на иностранных языках</a:t>
            </a:r>
          </a:p>
        </p:txBody>
      </p:sp>
      <p:pic>
        <p:nvPicPr>
          <p:cNvPr id="7" name="Содержимое 6" descr="20170227_11223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195736" cy="3932951"/>
          </a:xfrm>
        </p:spPr>
      </p:pic>
      <p:pic>
        <p:nvPicPr>
          <p:cNvPr id="9" name="Рисунок 8" descr="K:\Арктика\Фото\100NIKON\DSCN931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739" y="1556792"/>
            <a:ext cx="2506261" cy="35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K:\Арктика\Фото\DSCN87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2104713" cy="33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20170227_112444.jp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0"/>
            <a:ext cx="2122578" cy="3744416"/>
          </a:xfrm>
        </p:spPr>
      </p:pic>
      <p:pic>
        <p:nvPicPr>
          <p:cNvPr id="10" name="Рисунок 9" descr="K:\Арктика\Фото\DSCN841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014994" cy="33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104</Words>
  <Application>Microsoft Macintosh PowerPoint</Application>
  <PresentationFormat>On-screen Show (4:3)</PresentationFormat>
  <Paragraphs>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Управление культуры  Министерства обороны Российской Федерации  ФГКУ «Центральная военно-морская библиотека»</vt:lpstr>
      <vt:lpstr>PowerPoint Presentation</vt:lpstr>
      <vt:lpstr>PowerPoint Presentation</vt:lpstr>
      <vt:lpstr>Книги XVI века</vt:lpstr>
      <vt:lpstr>Книги XVII века</vt:lpstr>
      <vt:lpstr>Коллекция путешествия Левинуса Хульзиуса (Франкфурт, 1612)</vt:lpstr>
      <vt:lpstr>Книги Ла Мартиньера «Путешествие в Северные страны» 1675 г. и 1693 г.</vt:lpstr>
      <vt:lpstr>Русские книги  XVIII века</vt:lpstr>
      <vt:lpstr>Книги XVIII в. на иностранных языках</vt:lpstr>
      <vt:lpstr>PowerPoint Presentation</vt:lpstr>
      <vt:lpstr>PowerPoint Presentation</vt:lpstr>
      <vt:lpstr>PowerPoint Presentation</vt:lpstr>
      <vt:lpstr>Книги А.Норденшельда</vt:lpstr>
      <vt:lpstr>Северный морской путь</vt:lpstr>
      <vt:lpstr>Библиотека транспорта «Таймыр» и Северной гидрографической экспедиции</vt:lpstr>
      <vt:lpstr>Автографы и экслибрисы на книгах арктической коллекции</vt:lpstr>
      <vt:lpstr>Центральная военно-морская библиотека: 191023, г. Санкт-Петербург Садовая ул., д. 2. Михайловский (Инженерный) замок Тел. /факс: (812) 570-58-49 Эл. почта: cnlib@mail.ru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Малюшкин Роман Вячеславович</cp:lastModifiedBy>
  <cp:revision>57</cp:revision>
  <dcterms:created xsi:type="dcterms:W3CDTF">2017-04-26T12:43:57Z</dcterms:created>
  <dcterms:modified xsi:type="dcterms:W3CDTF">2020-03-16T10:28:48Z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1049-10.1.0.5672</vt:lpwstr>
  </property>
</Properties>
</file>