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7BCF-5B69-6B4E-8628-317C4738B34B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92B-D2AA-824D-8CE1-F386A8825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0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7BCF-5B69-6B4E-8628-317C4738B34B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92B-D2AA-824D-8CE1-F386A8825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49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7BCF-5B69-6B4E-8628-317C4738B34B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92B-D2AA-824D-8CE1-F386A8825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39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7BCF-5B69-6B4E-8628-317C4738B34B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92B-D2AA-824D-8CE1-F386A8825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10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7BCF-5B69-6B4E-8628-317C4738B34B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92B-D2AA-824D-8CE1-F386A8825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72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7BCF-5B69-6B4E-8628-317C4738B34B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92B-D2AA-824D-8CE1-F386A8825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11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7BCF-5B69-6B4E-8628-317C4738B34B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92B-D2AA-824D-8CE1-F386A8825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96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7BCF-5B69-6B4E-8628-317C4738B34B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92B-D2AA-824D-8CE1-F386A8825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29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7BCF-5B69-6B4E-8628-317C4738B34B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92B-D2AA-824D-8CE1-F386A8825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06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7BCF-5B69-6B4E-8628-317C4738B34B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92B-D2AA-824D-8CE1-F386A8825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4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7BCF-5B69-6B4E-8628-317C4738B34B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92B-D2AA-824D-8CE1-F386A8825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34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F7BCF-5B69-6B4E-8628-317C4738B34B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8292B-D2AA-824D-8CE1-F386A8825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93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498971" y="861738"/>
            <a:ext cx="8301042" cy="3945854"/>
          </a:xfrm>
        </p:spPr>
        <p:txBody>
          <a:bodyPr>
            <a:normAutofit/>
          </a:bodyPr>
          <a:lstStyle/>
          <a:p>
            <a:pPr algn="l"/>
            <a:r>
              <a:rPr lang="ru-RU" sz="3600" dirty="0"/>
              <a:t>Стратегии жизнеобеспечения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и </a:t>
            </a:r>
            <a:r>
              <a:rPr lang="ru-RU" sz="3600" dirty="0"/>
              <a:t>промыслы населения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Русского </a:t>
            </a:r>
            <a:r>
              <a:rPr lang="ru-RU" sz="3600" dirty="0"/>
              <a:t>Севера </a:t>
            </a:r>
            <a:r>
              <a:rPr lang="ru-RU" sz="3600" dirty="0" smtClean="0"/>
              <a:t>конца </a:t>
            </a:r>
            <a:r>
              <a:rPr lang="ru-RU" sz="3600" dirty="0"/>
              <a:t>20 - начала 21 вв.: 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трудности </a:t>
            </a:r>
            <a:r>
              <a:rPr lang="ru-RU" sz="3600" dirty="0"/>
              <a:t>перехода от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государственного </a:t>
            </a:r>
            <a:r>
              <a:rPr lang="ru-RU" sz="3600" dirty="0"/>
              <a:t>патернализма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 </a:t>
            </a:r>
            <a:r>
              <a:rPr lang="ru-RU" sz="3600" dirty="0" err="1"/>
              <a:t>самозанятости</a:t>
            </a:r>
            <a:r>
              <a:rPr lang="ru-RU" sz="3600" dirty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599" y="4837828"/>
            <a:ext cx="6914323" cy="1103336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Ю.М. </a:t>
            </a:r>
            <a:r>
              <a:rPr lang="ru-RU" dirty="0" err="1" smtClean="0"/>
              <a:t>Плюснин</a:t>
            </a:r>
            <a:endParaRPr lang="ru-RU" dirty="0" smtClean="0"/>
          </a:p>
          <a:p>
            <a:pPr algn="r"/>
            <a:r>
              <a:rPr lang="ru-RU" dirty="0" smtClean="0"/>
              <a:t>НИУ ВШЭ, факультет социальных наук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7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Ris3 эволюция промыслов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6" r="4636"/>
          <a:stretch>
            <a:fillRect/>
          </a:stretch>
        </p:blipFill>
        <p:spPr>
          <a:xfrm>
            <a:off x="821765" y="117593"/>
            <a:ext cx="7575423" cy="5681568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97648" y="5907225"/>
            <a:ext cx="8262469" cy="524435"/>
          </a:xfrm>
        </p:spPr>
        <p:txBody>
          <a:bodyPr>
            <a:noAutofit/>
          </a:bodyPr>
          <a:lstStyle/>
          <a:p>
            <a:r>
              <a:rPr lang="ru-RU" sz="1800" dirty="0" smtClean="0"/>
              <a:t>Концепция циклической эволюции промысловой активности местных обществ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7676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667216" y="273048"/>
            <a:ext cx="2470431" cy="1758951"/>
          </a:xfrm>
        </p:spPr>
        <p:txBody>
          <a:bodyPr>
            <a:noAutofit/>
          </a:bodyPr>
          <a:lstStyle/>
          <a:p>
            <a:r>
              <a:rPr lang="ru-RU" dirty="0" smtClean="0"/>
              <a:t>Местные общества Русского Севера,  где проводились исследования в 1995-2017</a:t>
            </a:r>
            <a:endParaRPr lang="ru-RU" dirty="0"/>
          </a:p>
        </p:txBody>
      </p:sp>
      <p:pic>
        <p:nvPicPr>
          <p:cNvPr id="7" name="Содержимое 6" descr="Belomore 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0" b="9460"/>
          <a:stretch>
            <a:fillRect/>
          </a:stretch>
        </p:blipFill>
        <p:spPr>
          <a:xfrm>
            <a:off x="3331882" y="273049"/>
            <a:ext cx="5602942" cy="6415543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2226235"/>
            <a:ext cx="2680447" cy="3899928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8 полевых сезонов, </a:t>
            </a:r>
          </a:p>
          <a:p>
            <a:r>
              <a:rPr lang="ru-RU" sz="2000" dirty="0" smtClean="0"/>
              <a:t>12 кратких поездок</a:t>
            </a:r>
          </a:p>
          <a:p>
            <a:endParaRPr lang="ru-RU" sz="2000" dirty="0" smtClean="0"/>
          </a:p>
          <a:p>
            <a:r>
              <a:rPr lang="ru-RU" sz="2000" dirty="0" smtClean="0"/>
              <a:t>37 местных обществ  (4 малых города, </a:t>
            </a:r>
          </a:p>
          <a:p>
            <a:r>
              <a:rPr lang="ru-RU" sz="2000" dirty="0" smtClean="0"/>
              <a:t>33 сельских общества)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2203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1980-</a:t>
            </a:r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846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Колхозы </a:t>
            </a:r>
            <a:r>
              <a:rPr lang="ru-RU" dirty="0"/>
              <a:t>как “градообразующие” </a:t>
            </a:r>
            <a:r>
              <a:rPr lang="ru-RU" dirty="0" smtClean="0"/>
              <a:t>предприятия («счастливое время!»)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Развитая «бюджетная сфера»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Слабое </a:t>
            </a:r>
            <a:r>
              <a:rPr lang="ru-RU" dirty="0" smtClean="0"/>
              <a:t>сравнительно </a:t>
            </a:r>
            <a:r>
              <a:rPr lang="ru-RU" dirty="0"/>
              <a:t>с южными </a:t>
            </a:r>
            <a:r>
              <a:rPr lang="ru-RU" dirty="0" smtClean="0"/>
              <a:t>регионами </a:t>
            </a:r>
            <a:r>
              <a:rPr lang="ru-RU" dirty="0"/>
              <a:t>развитие </a:t>
            </a:r>
            <a:r>
              <a:rPr lang="ru-RU" dirty="0" smtClean="0"/>
              <a:t>ЛПХ и их отсутствие в малых городах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Промыслы </a:t>
            </a:r>
            <a:r>
              <a:rPr lang="ru-RU" dirty="0" smtClean="0"/>
              <a:t>как браконьерство, исключительно </a:t>
            </a:r>
            <a:r>
              <a:rPr lang="ru-RU" dirty="0"/>
              <a:t>на природных ресурсах </a:t>
            </a:r>
            <a:r>
              <a:rPr lang="ru-RU" dirty="0" smtClean="0"/>
              <a:t>(лес = дикоросы, море = рыба, водоросли)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21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1990</a:t>
            </a:r>
            <a:r>
              <a:rPr lang="ru-RU" b="1" dirty="0"/>
              <a:t>-</a:t>
            </a:r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417128" cy="490220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Развал колхозов и их </a:t>
            </a:r>
            <a:r>
              <a:rPr lang="ru-RU" dirty="0" smtClean="0"/>
              <a:t>приватизация. Появление </a:t>
            </a:r>
            <a:r>
              <a:rPr lang="ru-RU" dirty="0"/>
              <a:t>«чужаков»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Провал «бюджетной сферы</a:t>
            </a:r>
            <a:r>
              <a:rPr lang="ru-RU" dirty="0" smtClean="0"/>
              <a:t>», но «благодатное время» для пенсионеров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Резкий рост ЛПХ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Промыслы на природных ресурсах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Появление «бизнеса на бюджете»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Появление «экологически-ориентированного» предпринимательства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425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2000</a:t>
            </a:r>
            <a:r>
              <a:rPr lang="ru-RU" b="1" dirty="0"/>
              <a:t>-</a:t>
            </a:r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Колхозы как анахронизм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Развитие </a:t>
            </a:r>
            <a:r>
              <a:rPr lang="ru-RU" dirty="0"/>
              <a:t>«бюджетной сферы»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Развитое ЛПХ, </a:t>
            </a:r>
            <a:r>
              <a:rPr lang="ru-RU" dirty="0" smtClean="0"/>
              <a:t>но тенденции </a:t>
            </a:r>
            <a:r>
              <a:rPr lang="ru-RU" dirty="0"/>
              <a:t>спада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Резкий рост промысловой активности и её </a:t>
            </a:r>
            <a:r>
              <a:rPr lang="ru-RU" dirty="0" smtClean="0"/>
              <a:t>разнообразия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Расцвет «бизнеса на бюджете»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Рост МСБ и ИП, тенденции ухода в «тень»,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Появление отходничества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209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2010</a:t>
            </a:r>
            <a:r>
              <a:rPr lang="ru-RU" b="1" dirty="0"/>
              <a:t>-</a:t>
            </a:r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8660"/>
            <a:ext cx="8478330" cy="535482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Появление агрохолдингов («чужаки»)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Расцвет «бюджетной сферы»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Спад в развитии ЛПХ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Развитая  промысловая активность населения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Расцвет </a:t>
            </a:r>
            <a:r>
              <a:rPr lang="ru-RU" dirty="0" smtClean="0"/>
              <a:t>«промысла на бюджете = бизнеса» </a:t>
            </a:r>
            <a:r>
              <a:rPr lang="ru-RU" dirty="0"/>
              <a:t>и признаки его </a:t>
            </a:r>
            <a:r>
              <a:rPr lang="ru-RU" dirty="0" smtClean="0"/>
              <a:t>стагнации («борьба с коррупцией»)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Расцвет теневого предпринимательства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Расцвет отходничества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6490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239</Words>
  <Application>Microsoft Macintosh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Стратегии жизнеобеспечения  и промыслы населения  Русского Севера конца 20 - начала 21 вв.:   трудности перехода от  государственного патернализма  к самозанятости </vt:lpstr>
      <vt:lpstr>Презентация PowerPoint</vt:lpstr>
      <vt:lpstr>Местные общества Русского Севера,  где проводились исследования в 1995-2017</vt:lpstr>
      <vt:lpstr>1980-е</vt:lpstr>
      <vt:lpstr>1990-е</vt:lpstr>
      <vt:lpstr>2000-е</vt:lpstr>
      <vt:lpstr>2010-е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2018-04-25T08:25:59Z</dcterms:created>
  <dcterms:modified xsi:type="dcterms:W3CDTF">2018-04-27T06:17:44Z</dcterms:modified>
</cp:coreProperties>
</file>