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3"/>
  </p:notesMasterIdLst>
  <p:sldIdLst>
    <p:sldId id="311" r:id="rId2"/>
    <p:sldId id="308" r:id="rId3"/>
    <p:sldId id="280" r:id="rId4"/>
    <p:sldId id="310" r:id="rId5"/>
    <p:sldId id="262" r:id="rId6"/>
    <p:sldId id="307" r:id="rId7"/>
    <p:sldId id="291" r:id="rId8"/>
    <p:sldId id="267" r:id="rId9"/>
    <p:sldId id="294" r:id="rId10"/>
    <p:sldId id="283" r:id="rId11"/>
    <p:sldId id="312" r:id="rId12"/>
  </p:sldIdLst>
  <p:sldSz cx="9144000" cy="5143500" type="screen16x9"/>
  <p:notesSz cx="6858000" cy="9144000"/>
  <p:defaultTextStyle>
    <a:defPPr>
      <a:defRPr lang="ru-RU"/>
    </a:defPPr>
    <a:lvl1pPr marL="0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43420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86841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30261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73681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17101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460522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03942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947362" algn="l" defTabSz="48684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елиховский Кирилл Евгеньевич" initials="ЖКЕ" lastIdx="0" clrIdx="0">
    <p:extLst>
      <p:ext uri="{19B8F6BF-5375-455C-9EA6-DF929625EA0E}">
        <p15:presenceInfo xmlns:p15="http://schemas.microsoft.com/office/powerpoint/2012/main" userId="S-1-5-21-2097217958-2664297277-129685089-1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DD3"/>
    <a:srgbClr val="000066"/>
    <a:srgbClr val="0000FF"/>
    <a:srgbClr val="CCECFF"/>
    <a:srgbClr val="1D4351"/>
    <a:srgbClr val="0000CC"/>
    <a:srgbClr val="B30DB3"/>
    <a:srgbClr val="B36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89405" autoAdjust="0"/>
  </p:normalViewPr>
  <p:slideViewPr>
    <p:cSldViewPr snapToGrid="0">
      <p:cViewPr varScale="1">
        <p:scale>
          <a:sx n="120" d="100"/>
          <a:sy n="120" d="100"/>
        </p:scale>
        <p:origin x="200" y="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26BFC-0580-47DF-9FF9-6CB5C64729A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74CC0-8D52-4AE7-87AE-86BDEC30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6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1pPr>
    <a:lvl2pPr marL="93315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2pPr>
    <a:lvl3pPr marL="186629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3pPr>
    <a:lvl4pPr marL="279944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4pPr>
    <a:lvl5pPr marL="373258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5pPr>
    <a:lvl6pPr marL="466573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559887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653202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746516" algn="l" defTabSz="186629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8" indent="0" algn="ctr">
              <a:buNone/>
              <a:defRPr sz="1300"/>
            </a:lvl3pPr>
            <a:lvl4pPr marL="1028653" indent="0" algn="ctr">
              <a:buNone/>
              <a:defRPr sz="1200"/>
            </a:lvl4pPr>
            <a:lvl5pPr marL="1371537" indent="0" algn="ctr">
              <a:buNone/>
              <a:defRPr sz="1200"/>
            </a:lvl5pPr>
            <a:lvl6pPr marL="1714421" indent="0" algn="ctr">
              <a:buNone/>
              <a:defRPr sz="1200"/>
            </a:lvl6pPr>
            <a:lvl7pPr marL="2057305" indent="0" algn="ctr">
              <a:buNone/>
              <a:defRPr sz="1200"/>
            </a:lvl7pPr>
            <a:lvl8pPr marL="2400189" indent="0" algn="ctr">
              <a:buNone/>
              <a:defRPr sz="1200"/>
            </a:lvl8pPr>
            <a:lvl9pPr marL="274307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6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1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8" indent="0">
              <a:buNone/>
              <a:defRPr sz="1300" b="1"/>
            </a:lvl3pPr>
            <a:lvl4pPr marL="1028653" indent="0">
              <a:buNone/>
              <a:defRPr sz="1200" b="1"/>
            </a:lvl4pPr>
            <a:lvl5pPr marL="1371537" indent="0">
              <a:buNone/>
              <a:defRPr sz="1200" b="1"/>
            </a:lvl5pPr>
            <a:lvl6pPr marL="1714421" indent="0">
              <a:buNone/>
              <a:defRPr sz="1200" b="1"/>
            </a:lvl6pPr>
            <a:lvl7pPr marL="2057305" indent="0">
              <a:buNone/>
              <a:defRPr sz="1200" b="1"/>
            </a:lvl7pPr>
            <a:lvl8pPr marL="2400189" indent="0">
              <a:buNone/>
              <a:defRPr sz="1200" b="1"/>
            </a:lvl8pPr>
            <a:lvl9pPr marL="27430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8" indent="0">
              <a:buNone/>
              <a:defRPr sz="1300" b="1"/>
            </a:lvl3pPr>
            <a:lvl4pPr marL="1028653" indent="0">
              <a:buNone/>
              <a:defRPr sz="1200" b="1"/>
            </a:lvl4pPr>
            <a:lvl5pPr marL="1371537" indent="0">
              <a:buNone/>
              <a:defRPr sz="1200" b="1"/>
            </a:lvl5pPr>
            <a:lvl6pPr marL="1714421" indent="0">
              <a:buNone/>
              <a:defRPr sz="1200" b="1"/>
            </a:lvl6pPr>
            <a:lvl7pPr marL="2057305" indent="0">
              <a:buNone/>
              <a:defRPr sz="1200" b="1"/>
            </a:lvl7pPr>
            <a:lvl8pPr marL="2400189" indent="0">
              <a:buNone/>
              <a:defRPr sz="1200" b="1"/>
            </a:lvl8pPr>
            <a:lvl9pPr marL="27430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1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7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00"/>
            </a:lvl2pPr>
            <a:lvl3pPr marL="685768" indent="0">
              <a:buNone/>
              <a:defRPr sz="900"/>
            </a:lvl3pPr>
            <a:lvl4pPr marL="1028653" indent="0">
              <a:buNone/>
              <a:defRPr sz="700"/>
            </a:lvl4pPr>
            <a:lvl5pPr marL="1371537" indent="0">
              <a:buNone/>
              <a:defRPr sz="700"/>
            </a:lvl5pPr>
            <a:lvl6pPr marL="1714421" indent="0">
              <a:buNone/>
              <a:defRPr sz="700"/>
            </a:lvl6pPr>
            <a:lvl7pPr marL="2057305" indent="0">
              <a:buNone/>
              <a:defRPr sz="700"/>
            </a:lvl7pPr>
            <a:lvl8pPr marL="2400189" indent="0">
              <a:buNone/>
              <a:defRPr sz="700"/>
            </a:lvl8pPr>
            <a:lvl9pPr marL="274307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8" indent="0">
              <a:buNone/>
              <a:defRPr sz="1800"/>
            </a:lvl3pPr>
            <a:lvl4pPr marL="1028653" indent="0">
              <a:buNone/>
              <a:defRPr sz="1500"/>
            </a:lvl4pPr>
            <a:lvl5pPr marL="1371537" indent="0">
              <a:buNone/>
              <a:defRPr sz="1500"/>
            </a:lvl5pPr>
            <a:lvl6pPr marL="1714421" indent="0">
              <a:buNone/>
              <a:defRPr sz="1500"/>
            </a:lvl6pPr>
            <a:lvl7pPr marL="2057305" indent="0">
              <a:buNone/>
              <a:defRPr sz="1500"/>
            </a:lvl7pPr>
            <a:lvl8pPr marL="2400189" indent="0">
              <a:buNone/>
              <a:defRPr sz="1500"/>
            </a:lvl8pPr>
            <a:lvl9pPr marL="274307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00"/>
            </a:lvl2pPr>
            <a:lvl3pPr marL="685768" indent="0">
              <a:buNone/>
              <a:defRPr sz="900"/>
            </a:lvl3pPr>
            <a:lvl4pPr marL="1028653" indent="0">
              <a:buNone/>
              <a:defRPr sz="700"/>
            </a:lvl4pPr>
            <a:lvl5pPr marL="1371537" indent="0">
              <a:buNone/>
              <a:defRPr sz="700"/>
            </a:lvl5pPr>
            <a:lvl6pPr marL="1714421" indent="0">
              <a:buNone/>
              <a:defRPr sz="700"/>
            </a:lvl6pPr>
            <a:lvl7pPr marL="2057305" indent="0">
              <a:buNone/>
              <a:defRPr sz="700"/>
            </a:lvl7pPr>
            <a:lvl8pPr marL="2400189" indent="0">
              <a:buNone/>
              <a:defRPr sz="700"/>
            </a:lvl8pPr>
            <a:lvl9pPr marL="274307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18663" tIns="9331" rIns="18663" bIns="933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18663" tIns="9331" rIns="18663" bIns="933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18663" tIns="9331" rIns="18663" bIns="933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7FCD-98A4-4810-A601-36050216B595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18663" tIns="9331" rIns="18663" bIns="933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18663" tIns="9331" rIns="18663" bIns="933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06EB-B8EC-40AB-A2A7-083972B9C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68576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1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5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9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63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7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32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16" indent="-171442" algn="l" defTabSz="6857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8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3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7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1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05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9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74" algn="l" defTabSz="68576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5130" y="212086"/>
            <a:ext cx="8713740" cy="2782902"/>
          </a:xfrm>
          <a:prstGeom prst="rect">
            <a:avLst/>
          </a:prstGeom>
          <a:noFill/>
        </p:spPr>
        <p:txBody>
          <a:bodyPr wrap="square" lIns="18662" tIns="9330" rIns="18662" bIns="933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haroni" pitchFamily="2" charset="-79"/>
              </a:rPr>
              <a:t>Центральный государственный архив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haroni" pitchFamily="2" charset="-79"/>
              </a:rPr>
              <a:t>историко-политических документов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haroni" pitchFamily="2" charset="-79"/>
              </a:rPr>
              <a:t>Санкт-Петербурга (ЦГАИПД СПб)</a:t>
            </a:r>
          </a:p>
          <a:p>
            <a:pPr algn="ctr"/>
            <a:endParaRPr lang="ru-RU" sz="2400" dirty="0">
              <a:solidFill>
                <a:srgbClr val="C00000"/>
              </a:solidFill>
              <a:effectLst/>
              <a:latin typeface="Arial Black" panose="020B0A04020102020204" pitchFamily="34" charset="0"/>
              <a:cs typeface="Aharoni" pitchFamily="2" charset="-79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Aharoni" pitchFamily="2" charset="-79"/>
              </a:rPr>
              <a:t> 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Aharoni" pitchFamily="2" charset="-79"/>
              </a:rPr>
              <a:t>Исследование советской Арктики: </a:t>
            </a:r>
          </a:p>
          <a:p>
            <a:pPr algn="ctr"/>
            <a:r>
              <a:rPr lang="ru-RU" sz="2900" dirty="0">
                <a:solidFill>
                  <a:srgbClr val="C00000"/>
                </a:solidFill>
                <a:effectLst/>
                <a:latin typeface="Arial Black" panose="020B0A04020102020204" pitchFamily="34" charset="0"/>
                <a:cs typeface="Aharoni" pitchFamily="2" charset="-79"/>
              </a:rPr>
              <a:t>из фондов ЦГАИПД СПб</a:t>
            </a:r>
            <a:endParaRPr lang="ru-RU" sz="2900" dirty="0">
              <a:effectLst/>
              <a:latin typeface="Arial Black" panose="020B0A040201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394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36" y="158044"/>
            <a:ext cx="7963128" cy="45541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4712186"/>
            <a:ext cx="4572000" cy="326621"/>
          </a:xfrm>
          <a:prstGeom prst="rect">
            <a:avLst/>
          </a:prstGeom>
        </p:spPr>
        <p:txBody>
          <a:bodyPr lIns="18663" tIns="9331" rIns="18663" bIns="9331">
            <a:spAutoFit/>
          </a:bodyPr>
          <a:lstStyle/>
          <a:p>
            <a:pPr algn="ctr"/>
            <a:r>
              <a:rPr lang="ru-RU" dirty="0"/>
              <a:t> Из альбома «Эстафета комсомольских дел» к 100-летию со дня рождения </a:t>
            </a:r>
            <a:r>
              <a:rPr lang="ru-RU" dirty="0" err="1"/>
              <a:t>В.И.Ленина</a:t>
            </a:r>
            <a:r>
              <a:rPr lang="ru-RU" dirty="0"/>
              <a:t> ледокол «Ленин».  1970 г.  ЦГАИПД СПб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2276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52306" y="2331760"/>
            <a:ext cx="825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https://spbarchives.ru/web/group/cgaipd_exhibitions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9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66" y="212960"/>
            <a:ext cx="5740062" cy="4304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629" y="4517939"/>
            <a:ext cx="2928991" cy="326621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2286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Из доклада руководителя сектора ПОЛЭКС </a:t>
            </a:r>
            <a:r>
              <a:rPr lang="ru-RU" dirty="0" err="1"/>
              <a:t>Саруханяна</a:t>
            </a:r>
            <a:r>
              <a:rPr lang="ru-RU" dirty="0"/>
              <a:t> Э.И.  1976 г. ЦГАИПД СПб. Ф. 1587.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978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4" y="219501"/>
            <a:ext cx="3062290" cy="4286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965" y="4541004"/>
            <a:ext cx="3362324" cy="480509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2413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Письмо начальника политуправления Главсевморпути С.Бергавинова о мероприятиях по политическому обеспечению навигации 1937 г.  ЦГАИПД СПб. Ф.2017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013" y="266283"/>
            <a:ext cx="2686986" cy="379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2968" y="4322994"/>
            <a:ext cx="3003075" cy="634397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2540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 Приказ по ЛТУ Главсевморпути о направлении </a:t>
            </a:r>
          </a:p>
          <a:p>
            <a:pPr algn="ctr"/>
            <a:r>
              <a:rPr lang="ru-RU" dirty="0"/>
              <a:t>л/к «Ермак» в Арктику для обеспечения проводки</a:t>
            </a:r>
          </a:p>
          <a:p>
            <a:pPr algn="ctr"/>
            <a:r>
              <a:rPr lang="ru-RU" dirty="0"/>
              <a:t> судов по СМП. Заверенная копия.  1937 г.</a:t>
            </a:r>
          </a:p>
          <a:p>
            <a:pPr algn="ctr"/>
            <a:r>
              <a:rPr lang="ru-RU" dirty="0"/>
              <a:t>ЦГАИПД СПб  Ф.2017. </a:t>
            </a:r>
          </a:p>
        </p:txBody>
      </p:sp>
    </p:spTree>
    <p:extLst>
      <p:ext uri="{BB962C8B-B14F-4D97-AF65-F5344CB8AC3E}">
        <p14:creationId xmlns:p14="http://schemas.microsoft.com/office/powerpoint/2010/main" val="146442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83" y="4258689"/>
            <a:ext cx="3274661" cy="678675"/>
          </a:xfrm>
          <a:prstGeom prst="rect">
            <a:avLst/>
          </a:prstGeom>
          <a:solidFill>
            <a:schemeClr val="lt1">
              <a:alpha val="83000"/>
            </a:schemeClr>
          </a:solidFill>
          <a:effectLst>
            <a:outerShdw blurRad="50800" dist="50800" dir="5400000" algn="ctr" rotWithShape="0">
              <a:srgbClr val="000000"/>
            </a:outerShdw>
            <a:softEdge rad="342900"/>
          </a:effectLst>
        </p:spPr>
        <p:txBody>
          <a:bodyPr wrap="square" lIns="80824" tIns="44086" rIns="73476" bIns="44086" rtlCol="0">
            <a:noAutofit/>
          </a:bodyPr>
          <a:lstStyle/>
          <a:p>
            <a:pPr algn="ctr"/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98" y="203813"/>
            <a:ext cx="3070218" cy="4605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3560" y="366348"/>
            <a:ext cx="3281018" cy="695953"/>
          </a:xfrm>
          <a:prstGeom prst="rect">
            <a:avLst/>
          </a:prstGeom>
          <a:solidFill>
            <a:schemeClr val="lt1">
              <a:alpha val="64000"/>
            </a:schemeClr>
          </a:solidFill>
          <a:effectLst>
            <a:softEdge rad="1905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sz="1100" dirty="0"/>
              <a:t>Постановление закрытого собрания парторганизации</a:t>
            </a:r>
          </a:p>
          <a:p>
            <a:pPr algn="ctr"/>
            <a:r>
              <a:rPr lang="ru-RU" sz="1100" dirty="0"/>
              <a:t>Высшего Арктического морского училища</a:t>
            </a:r>
          </a:p>
          <a:p>
            <a:pPr algn="ctr"/>
            <a:r>
              <a:rPr lang="ru-RU" sz="1100" dirty="0"/>
              <a:t>им. адмирала С.О. Макарова </a:t>
            </a:r>
          </a:p>
          <a:p>
            <a:pPr algn="ctr"/>
            <a:r>
              <a:rPr lang="ru-RU" sz="1100" dirty="0"/>
              <a:t>ЦГАИПД СПб. Ф.3169.</a:t>
            </a:r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971">
            <a:off x="4696269" y="1375752"/>
            <a:ext cx="3522302" cy="226137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5903310" y="3909257"/>
            <a:ext cx="1830708" cy="480509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2032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Алфавитная карточка члена ВКП(б) В.В. </a:t>
            </a:r>
            <a:r>
              <a:rPr lang="ru-RU" dirty="0" err="1"/>
              <a:t>Дремлюга</a:t>
            </a:r>
            <a:r>
              <a:rPr lang="ru-RU" dirty="0"/>
              <a:t> 1947 г. ЦГАИПД СПб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51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70" y="308732"/>
            <a:ext cx="3313349" cy="4658379"/>
          </a:xfrm>
        </p:spPr>
      </p:pic>
      <p:sp>
        <p:nvSpPr>
          <p:cNvPr id="7" name="TextBox 6"/>
          <p:cNvSpPr txBox="1"/>
          <p:nvPr/>
        </p:nvSpPr>
        <p:spPr>
          <a:xfrm flipH="1" flipV="1">
            <a:off x="9525471" y="421959"/>
            <a:ext cx="350150" cy="17273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18663" tIns="9331" rIns="18663" bIns="9331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24814" y="4517988"/>
            <a:ext cx="2826916" cy="48050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83000"/>
            </a:schemeClr>
          </a:solidFill>
          <a:effectLst>
            <a:softEdge rad="203200"/>
          </a:effectLst>
        </p:spPr>
        <p:txBody>
          <a:bodyPr wrap="none" lIns="18663" tIns="9331" rIns="18663" bIns="9331" rtlCol="0">
            <a:spAutoFit/>
          </a:bodyPr>
          <a:lstStyle/>
          <a:p>
            <a:pPr algn="ctr"/>
            <a:r>
              <a:rPr lang="ru-RU" dirty="0"/>
              <a:t>План похода л/к «Красин» на Дальний Восток</a:t>
            </a:r>
          </a:p>
          <a:p>
            <a:pPr algn="ctr"/>
            <a:r>
              <a:rPr lang="ru-RU" dirty="0"/>
              <a:t>В Берингов пролив через Панамский канал. 1934 г.</a:t>
            </a:r>
          </a:p>
          <a:p>
            <a:pPr algn="ctr"/>
            <a:r>
              <a:rPr lang="ru-RU" dirty="0"/>
              <a:t>ЦГАИПД СПб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841" y="594692"/>
            <a:ext cx="4137778" cy="290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8418" y="3712092"/>
            <a:ext cx="2642201" cy="634397"/>
          </a:xfrm>
          <a:prstGeom prst="rect">
            <a:avLst/>
          </a:prstGeom>
          <a:solidFill>
            <a:schemeClr val="bg1"/>
          </a:solidFill>
          <a:effectLst>
            <a:softEdge rad="1524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Телеграмма в ЛОК ВКП(б) о срочном ремонте ледокола «Красин» для спасения экспедиции О.Ю. Шмидта на п/х «Челюскин». 1934 г. ЦГАИПД СПб . Ф. 24.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3080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07" y="369980"/>
            <a:ext cx="4711830" cy="3784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97" y="4315291"/>
            <a:ext cx="3767879" cy="326621"/>
          </a:xfrm>
          <a:prstGeom prst="rect">
            <a:avLst/>
          </a:prstGeom>
          <a:solidFill>
            <a:schemeClr val="lt1">
              <a:alpha val="83000"/>
            </a:schemeClr>
          </a:solidFill>
          <a:effectLst>
            <a:softEdge rad="1524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663" tIns="9331" rIns="18663" bIns="9331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Предварительная геологическая карта Кольского полуострова. ЛГТ.</a:t>
            </a:r>
          </a:p>
          <a:p>
            <a:pPr algn="ctr"/>
            <a:r>
              <a:rPr lang="ru-RU" dirty="0"/>
              <a:t> 1935 г.  ЦГАИПД СПб  Ф.24.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37" y="1958624"/>
            <a:ext cx="3337652" cy="2519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6907" y="1174028"/>
            <a:ext cx="2386403" cy="480509"/>
          </a:xfrm>
          <a:prstGeom prst="rect">
            <a:avLst/>
          </a:prstGeom>
          <a:solidFill>
            <a:schemeClr val="lt1">
              <a:alpha val="83000"/>
            </a:schemeClr>
          </a:solidFill>
          <a:effectLst>
            <a:softEdge rad="1524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 Из протокола заседания бюро ЛОК КПСС об установлении мемориальной доски М.М. Сомову. 1979 г. ЦГАИПД СПб. Ф.24. </a:t>
            </a:r>
          </a:p>
        </p:txBody>
      </p:sp>
    </p:spTree>
    <p:extLst>
      <p:ext uri="{BB962C8B-B14F-4D97-AF65-F5344CB8AC3E}">
        <p14:creationId xmlns:p14="http://schemas.microsoft.com/office/powerpoint/2010/main" val="376059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27945" y="4514169"/>
            <a:ext cx="3359497" cy="480509"/>
          </a:xfrm>
          <a:prstGeom prst="rect">
            <a:avLst/>
          </a:prstGeom>
          <a:solidFill>
            <a:schemeClr val="bg1"/>
          </a:solidFill>
          <a:effectLst>
            <a:softEdge rad="2032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    Из протокола партсобрания группы наблюдения и экипажа л/к «Ленин» решение о ходе строительства. 1958 г. </a:t>
            </a:r>
          </a:p>
          <a:p>
            <a:pPr algn="ctr"/>
            <a:r>
              <a:rPr lang="ru-RU" dirty="0"/>
              <a:t>ЦГАИПД СПб. Ф.7650.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688" y="4534779"/>
            <a:ext cx="3307867" cy="480509"/>
          </a:xfrm>
          <a:prstGeom prst="rect">
            <a:avLst/>
          </a:prstGeom>
          <a:solidFill>
            <a:schemeClr val="bg1"/>
          </a:solidFill>
          <a:effectLst>
            <a:softEdge rad="1524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Из протокола заседания партбюро Группы наблюдения и экипажа л/к «Ленин» о ходе строительства ледокола.  </a:t>
            </a:r>
          </a:p>
          <a:p>
            <a:pPr algn="ctr"/>
            <a:r>
              <a:rPr lang="ru-RU" dirty="0"/>
              <a:t>1959 г. ЦГАИПД СПб. Ф.7650.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359" y="163367"/>
            <a:ext cx="2820670" cy="4286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55" y="78378"/>
            <a:ext cx="2915034" cy="44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09" y="251305"/>
            <a:ext cx="5364950" cy="3792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530" y="4118623"/>
            <a:ext cx="1837431" cy="634397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1651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 Герой Советского Союза, исследователь Арктики Виктор </a:t>
            </a:r>
            <a:r>
              <a:rPr lang="ru-RU" dirty="0" err="1"/>
              <a:t>Харлампиевич</a:t>
            </a:r>
            <a:r>
              <a:rPr lang="ru-RU" dirty="0"/>
              <a:t> </a:t>
            </a:r>
            <a:r>
              <a:rPr lang="ru-RU" dirty="0" err="1"/>
              <a:t>Буйницкий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1940 г. ЦГАИПД СПб. Ф.1728.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5090" y="4103652"/>
            <a:ext cx="2116573" cy="634397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152400"/>
          </a:effectLst>
        </p:spPr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Рекомендация, данная </a:t>
            </a:r>
            <a:r>
              <a:rPr lang="ru-RU" dirty="0" err="1"/>
              <a:t>Буйницкому</a:t>
            </a:r>
            <a:endParaRPr lang="ru-RU" dirty="0"/>
          </a:p>
          <a:p>
            <a:pPr algn="ctr"/>
            <a:r>
              <a:rPr lang="ru-RU" dirty="0"/>
              <a:t> Виктору </a:t>
            </a:r>
            <a:r>
              <a:rPr lang="ru-RU" dirty="0" err="1"/>
              <a:t>Харлампиевичу</a:t>
            </a:r>
            <a:r>
              <a:rPr lang="ru-RU" dirty="0"/>
              <a:t> для вступления кандидатом в члены ВКП(б). 1940 г. ЦГАИПД СПб. Ф.1728.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896" y="-142552"/>
            <a:ext cx="2192416" cy="2611234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3" y="251305"/>
            <a:ext cx="2797642" cy="4091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2953" y="4420851"/>
            <a:ext cx="3092182" cy="480509"/>
          </a:xfrm>
          <a:prstGeom prst="rect">
            <a:avLst/>
          </a:prstGeom>
          <a:effectLst>
            <a:softEdge rad="1778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Личный листок по учету кадров советского полярного исследователя Р.Л. Самойловича.  1932 г. </a:t>
            </a:r>
          </a:p>
          <a:p>
            <a:pPr algn="ctr"/>
            <a:r>
              <a:rPr lang="ru-RU" dirty="0"/>
              <a:t>ЦГАИПД СПб Ф.1728. </a:t>
            </a:r>
          </a:p>
        </p:txBody>
      </p:sp>
    </p:spTree>
    <p:extLst>
      <p:ext uri="{BB962C8B-B14F-4D97-AF65-F5344CB8AC3E}">
        <p14:creationId xmlns:p14="http://schemas.microsoft.com/office/powerpoint/2010/main" val="51820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568" y="167579"/>
            <a:ext cx="2776219" cy="4218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17" y="167579"/>
            <a:ext cx="2962858" cy="4210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17" y="4484491"/>
            <a:ext cx="2852152" cy="480509"/>
          </a:xfrm>
          <a:prstGeom prst="rect">
            <a:avLst/>
          </a:prstGeom>
          <a:solidFill>
            <a:schemeClr val="lt1">
              <a:alpha val="83000"/>
            </a:schemeClr>
          </a:solidFill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Характеристика директора Арктического НИИ, Героя Советского Союза </a:t>
            </a:r>
            <a:r>
              <a:rPr lang="ru-RU" dirty="0" err="1"/>
              <a:t>Е.К.Федорова</a:t>
            </a:r>
            <a:r>
              <a:rPr lang="ru-RU" dirty="0"/>
              <a:t>. 1939 г. ЦГАИПД СПб. Ф.1728.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5072" y="4484490"/>
            <a:ext cx="3249210" cy="480509"/>
          </a:xfrm>
          <a:prstGeom prst="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663" tIns="9331" rIns="18663" bIns="9331" rtlCol="0">
            <a:spAutoFit/>
          </a:bodyPr>
          <a:lstStyle/>
          <a:p>
            <a:pPr algn="ctr"/>
            <a:r>
              <a:rPr lang="ru-RU" dirty="0"/>
              <a:t> Характеристика директора Арктического института, полярного исследователя </a:t>
            </a:r>
            <a:r>
              <a:rPr lang="ru-RU" dirty="0" err="1"/>
              <a:t>П.П.Ширшова</a:t>
            </a:r>
            <a:r>
              <a:rPr lang="ru-RU" dirty="0"/>
              <a:t>. 1938  г. </a:t>
            </a:r>
          </a:p>
          <a:p>
            <a:pPr algn="ctr"/>
            <a:r>
              <a:rPr lang="ru-RU" dirty="0"/>
              <a:t>ЦГАИПД СПб. Ф.1728. </a:t>
            </a:r>
          </a:p>
        </p:txBody>
      </p:sp>
    </p:spTree>
    <p:extLst>
      <p:ext uri="{BB962C8B-B14F-4D97-AF65-F5344CB8AC3E}">
        <p14:creationId xmlns:p14="http://schemas.microsoft.com/office/powerpoint/2010/main" val="3993110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3851</TotalTime>
  <Words>460</Words>
  <Application>Microsoft Macintosh PowerPoint</Application>
  <PresentationFormat>On-screen Show (16:9)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Малюшкин Роман Вячеславович</cp:lastModifiedBy>
  <cp:revision>471</cp:revision>
  <dcterms:created xsi:type="dcterms:W3CDTF">2016-09-28T08:36:11Z</dcterms:created>
  <dcterms:modified xsi:type="dcterms:W3CDTF">2020-03-16T10:43:35Z</dcterms:modified>
</cp:coreProperties>
</file>