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62" r:id="rId3"/>
    <p:sldId id="271" r:id="rId4"/>
    <p:sldId id="256" r:id="rId5"/>
    <p:sldId id="268" r:id="rId6"/>
    <p:sldId id="274" r:id="rId7"/>
    <p:sldId id="275" r:id="rId8"/>
    <p:sldId id="284" r:id="rId9"/>
    <p:sldId id="278" r:id="rId10"/>
    <p:sldId id="260" r:id="rId11"/>
    <p:sldId id="270" r:id="rId12"/>
    <p:sldId id="263" r:id="rId13"/>
    <p:sldId id="269" r:id="rId14"/>
    <p:sldId id="285" r:id="rId15"/>
    <p:sldId id="259" r:id="rId16"/>
    <p:sldId id="258" r:id="rId17"/>
    <p:sldId id="257" r:id="rId18"/>
    <p:sldId id="264" r:id="rId19"/>
    <p:sldId id="265" r:id="rId20"/>
    <p:sldId id="266" r:id="rId21"/>
    <p:sldId id="267" r:id="rId22"/>
    <p:sldId id="279" r:id="rId23"/>
    <p:sldId id="277" r:id="rId24"/>
    <p:sldId id="272" r:id="rId25"/>
    <p:sldId id="276" r:id="rId26"/>
    <p:sldId id="261" r:id="rId27"/>
    <p:sldId id="286" r:id="rId28"/>
    <p:sldId id="273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 autoAdjust="0"/>
    <p:restoredTop sz="98698" autoAdjust="0"/>
  </p:normalViewPr>
  <p:slideViewPr>
    <p:cSldViewPr>
      <p:cViewPr varScale="1">
        <p:scale>
          <a:sx n="107" d="100"/>
          <a:sy n="107" d="100"/>
        </p:scale>
        <p:origin x="-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9CA8B-E18C-409B-A387-B1056E9E43C0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83A62-841E-4800-8160-CEA19AA8B6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7131B-A77C-4E26-9814-6E0F2FE5E482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BEE10-9516-4428-A098-8A4866CC8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25412-8448-4577-BDC2-D8ABA2929AFE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C8C60-4496-4D05-85D6-58B07D3CF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3A9742B7-84B2-4A6E-AE98-5B31FE0471CF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79B1AF2B-67A5-4CF2-907B-5316C62345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392F52CE-D33E-4446-BF4B-29AD195C0CA2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E3522C63-A93C-4F53-98E9-D6F6CC9B40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CD311F1C-3FB4-44A4-B043-740BC1DBEA8B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78ADE36D-05E8-48CE-ABCF-BB21E4FDDD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020C87E2-B3D5-4640-8ED7-32622D27DF29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A6DF6038-703E-4414-B173-730E459512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A37F8149-E818-4FE9-BF6C-9B1B9E1F3F6A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0C6231C2-79E3-485A-BDF0-74539A8E98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9BC93D3A-E2E3-4771-968B-F25F1F543ECC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216CE7CE-F6CD-42F0-B362-FCBD1500B5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931BBB23-86DF-4A9A-A703-FBEE65D960CA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CEACA045-6C63-4F49-BEBE-BA6349863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82C6F53A-02CA-46DF-AADC-89C2A34AAA06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9BDB91F3-D98F-4F44-AA46-597AF8F4BD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4510C-894D-403B-AFF2-9715AE2E3E81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222AB-7BC0-434D-8CC5-92D034822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C3487D0D-E92D-4E8F-B331-9DA176B58B99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C0D9C328-A663-47A3-92EC-5C5D70C3F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DFC9CD95-9649-4CEB-9F0D-C2097E709BDF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5883E8B0-AC49-46A7-94D7-044DE81A9B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A2B199B0-ADFC-49DA-9A58-60673F81DB28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D73A35C2-3CBB-44C8-8A33-442F90F1D9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68588-272A-4563-8352-BFC06D789B8A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51238-0148-43B4-9450-35074D9D08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DF1CA-4694-4A40-B1B3-2F49D86E778A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ADB42-A81A-439D-8BB2-1323D5AB79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F2E29-21C9-4550-87E1-0D23B29B9A98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5C2F3-186D-4F13-ADCF-A4063AF70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BD93F-BE5C-48AD-9CF6-D9EE4CA8FE07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B9F51-F602-476D-AE24-7BAC0B7617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B3546-B385-4C72-A3D7-05C8900A8FDE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FD43-E685-42AB-A713-E698CC329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01F3C-0CE6-4B15-BC6F-92A1B087A499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33900-B932-4350-88D2-3CC7BF88F0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A7CBD-896F-4026-B40F-EB837F54483D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1D782-A5FA-4393-8326-D91E447BCE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0C6E19-1841-47C5-8E62-A86C87375DD1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5CC9F7-9D50-4EE5-A308-793332E5A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3315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331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A5FAEB-FF2B-4E47-880B-0EC3F6FA216C}" type="datetimeFigureOut">
              <a:rPr lang="ru-RU"/>
              <a:pPr>
                <a:defRPr/>
              </a:pPr>
              <a:t>04.05.2018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480368-9AED-452C-8FB4-DC8133E0AA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288" y="908050"/>
            <a:ext cx="8280400" cy="19446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Защитный пояс на корпусе кораблей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перехода во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льдах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фондам и материалам филиала ЦАМО РФ – архива ВМФ и Центрального военно-морского музея)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3213100"/>
            <a:ext cx="8137525" cy="1800225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научный сотрудник музейного отдела фондов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Центрального военно-морского музея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Е.В. Овсянникова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начальник </a:t>
            </a:r>
            <a:r>
              <a:rPr lang="ru-RU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научно-исследовательского отдела </a:t>
            </a:r>
            <a:endParaRPr lang="ru-RU" sz="16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(военной истории </a:t>
            </a:r>
            <a:r>
              <a:rPr lang="ru-RU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Северо-западного региона РФ) </a:t>
            </a:r>
            <a:endParaRPr lang="ru-RU" sz="16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НИИ (военной </a:t>
            </a:r>
            <a:r>
              <a:rPr lang="ru-RU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истории) ВАГШ ВС РФ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Э.Л. Коршунов</a:t>
            </a:r>
            <a:endParaRPr lang="ru-RU" sz="1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1300" y="6016625"/>
            <a:ext cx="5786438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«Технологии и техника в истории освоения Арктики»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VI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Полярные чтения на ледоколе «Красин»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27 – 28 апреля 2018 года</a:t>
            </a:r>
          </a:p>
        </p:txBody>
      </p:sp>
      <p:pic>
        <p:nvPicPr>
          <p:cNvPr id="4099" name="Picture 3" descr="I:\статья по ледовой обшивке\09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flipH="1">
            <a:off x="251520" y="3140968"/>
            <a:ext cx="3960440" cy="21163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5606" name="AutoShape 6" descr="%D0%AD%D0%BC%D0%B1%D0%BB%D0%B5%D0%BC%D0%B0%20%D0%98%D0%92%D0%9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25608" name="Picture 8" descr="ќ¬Ў«Ґ¬  €‚€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5288" y="260350"/>
            <a:ext cx="879475" cy="108108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60350"/>
            <a:ext cx="622300" cy="85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ДУБРАВИН АНДРЕЙ ИВАНОВИ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76250"/>
            <a:ext cx="3865562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148263" y="5549900"/>
            <a:ext cx="3240087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latin typeface="+mn-lt"/>
              </a:rPr>
              <a:t>Андрей Иванович </a:t>
            </a:r>
            <a:r>
              <a:rPr lang="ru-RU" b="1" dirty="0" err="1">
                <a:latin typeface="+mn-lt"/>
              </a:rPr>
              <a:t>Дубравин</a:t>
            </a:r>
            <a:endParaRPr lang="ru-RU" b="1" dirty="0">
              <a:latin typeface="+mn-lt"/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b="1" dirty="0">
                <a:latin typeface="+mn-lt"/>
              </a:rPr>
              <a:t>(1898-1988 гг.)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287" t="12063" r="29352" b="12063"/>
          <a:stretch/>
        </p:blipFill>
        <p:spPr bwMode="auto">
          <a:xfrm>
            <a:off x="900113" y="55563"/>
            <a:ext cx="7416800" cy="546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5842" name="Прямоугольник 3"/>
          <p:cNvSpPr>
            <a:spLocks noChangeArrowheads="1"/>
          </p:cNvSpPr>
          <p:nvPr/>
        </p:nvSpPr>
        <p:spPr bwMode="auto">
          <a:xfrm>
            <a:off x="900113" y="5589588"/>
            <a:ext cx="741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И.Ю. Кравцов. Встреча подводной лодки «Щ-423» с  ледоколом </a:t>
            </a:r>
          </a:p>
          <a:p>
            <a:pPr algn="ctr"/>
            <a:r>
              <a:rPr lang="ru-RU" b="1" dirty="0"/>
              <a:t>«Иосиф Сталин» и ледорезом «Федор Литке» в районе архипелага </a:t>
            </a:r>
            <a:r>
              <a:rPr lang="ru-RU" b="1" dirty="0" err="1"/>
              <a:t>Норденшельда</a:t>
            </a:r>
            <a:r>
              <a:rPr lang="ru-RU" b="1" dirty="0"/>
              <a:t>. </a:t>
            </a:r>
          </a:p>
          <a:p>
            <a:pPr algn="ctr"/>
            <a:r>
              <a:rPr lang="ru-RU" b="1" dirty="0"/>
              <a:t>Х., м. 2016 г. </a:t>
            </a:r>
            <a:r>
              <a:rPr lang="ru-RU" sz="1600" dirty="0" smtClean="0"/>
              <a:t>Из фондов </a:t>
            </a:r>
            <a:r>
              <a:rPr lang="ru-RU" sz="1600" dirty="0" smtClean="0"/>
              <a:t>ЦВММ</a:t>
            </a:r>
            <a:endParaRPr lang="ru-RU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 cstate="print"/>
          <a:srcRect l="1505" t="32294" r="25890" b="11217"/>
          <a:stretch>
            <a:fillRect/>
          </a:stretch>
        </p:blipFill>
        <p:spPr bwMode="auto">
          <a:xfrm>
            <a:off x="87313" y="765175"/>
            <a:ext cx="903287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Прямоугольник 3"/>
          <p:cNvSpPr>
            <a:spLocks noChangeArrowheads="1"/>
          </p:cNvSpPr>
          <p:nvPr/>
        </p:nvSpPr>
        <p:spPr bwMode="auto">
          <a:xfrm>
            <a:off x="1716088" y="5300663"/>
            <a:ext cx="525621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Модель подводной лодки «Щ-423» с противоледовой защитой. </a:t>
            </a:r>
          </a:p>
          <a:p>
            <a:pPr algn="ctr"/>
            <a:r>
              <a:rPr lang="ru-RU" b="1" dirty="0"/>
              <a:t>ООО «Корвет», 2016 г. </a:t>
            </a:r>
          </a:p>
          <a:p>
            <a:pPr algn="r"/>
            <a:endParaRPr lang="ru-RU" sz="1600" dirty="0"/>
          </a:p>
          <a:p>
            <a:pPr algn="r">
              <a:defRPr/>
            </a:pPr>
            <a:r>
              <a:rPr lang="ru-RU" sz="1600" dirty="0" smtClean="0"/>
              <a:t>Из фондов ЦВММ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 descr="transpar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</p:spPr>
      </p:pic>
      <p:pic>
        <p:nvPicPr>
          <p:cNvPr id="66566" name="Picture 6" descr="transparent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3" cstate="print"/>
          <a:srcRect l="32152" t="8771" r="34106" b="8385"/>
          <a:stretch>
            <a:fillRect/>
          </a:stretch>
        </p:blipFill>
        <p:spPr bwMode="auto">
          <a:xfrm>
            <a:off x="5032375" y="0"/>
            <a:ext cx="411162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70" name="Picture 10" descr="ÐÐ°ÑÑÐ¸Ð½ÐºÐ¸ Ð¿Ð¾ Ð·Ð°Ð¿ÑÐ¾ÑÑ Ð»ÐµÐ³ÐµÐ½Ð´Ð°ÑÐ½ÑÐµ ÑÑÐºÐ¸ Ð¸Ð·Ð¼Ð°Ð¸Ð»Ð° Ð·Ð°Ð¹Ð´ÑÐ»Ð¸Ð½Ð°"/>
          <p:cNvPicPr>
            <a:picLocks noChangeAspect="1" noChangeArrowheads="1"/>
          </p:cNvPicPr>
          <p:nvPr/>
        </p:nvPicPr>
        <p:blipFill>
          <a:blip r:embed="rId4" cstate="print"/>
          <a:srcRect l="51979" t="1593" r="1953" b="2089"/>
          <a:stretch>
            <a:fillRect/>
          </a:stretch>
        </p:blipFill>
        <p:spPr bwMode="auto">
          <a:xfrm>
            <a:off x="395288" y="0"/>
            <a:ext cx="3773487" cy="5805488"/>
          </a:xfrm>
          <a:prstGeom prst="rect">
            <a:avLst/>
          </a:prstGeom>
          <a:noFill/>
        </p:spPr>
      </p:pic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395288" y="5338763"/>
            <a:ext cx="3887787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/>
            <a:endParaRPr lang="ru-RU" sz="1400" b="1"/>
          </a:p>
          <a:p>
            <a:pPr algn="ctr"/>
            <a:endParaRPr lang="ru-RU" sz="1400" b="1"/>
          </a:p>
          <a:p>
            <a:pPr algn="ctr"/>
            <a:endParaRPr lang="ru-RU" sz="1400" b="1"/>
          </a:p>
          <a:p>
            <a:pPr algn="ctr"/>
            <a:r>
              <a:rPr lang="ru-RU" sz="1400" b="1"/>
              <a:t>И.Ю. Кравцов. Легендарные "щуки" Измаила Зайдулина. СПб.: Морская энциклопедия, 2017.</a:t>
            </a:r>
          </a:p>
          <a:p>
            <a:pPr eaLnBrk="0" hangingPunct="0"/>
            <a:endParaRPr lang="ru-RU" sz="1400">
              <a:latin typeface="Arial" charset="0"/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4645025" y="5768975"/>
            <a:ext cx="4498975" cy="1155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92046" anchor="ctr">
            <a:spAutoFit/>
          </a:bodyPr>
          <a:lstStyle/>
          <a:p>
            <a:pPr algn="ctr"/>
            <a:endParaRPr lang="ru-RU" sz="1400" b="1"/>
          </a:p>
          <a:p>
            <a:pPr algn="ctr"/>
            <a:r>
              <a:rPr lang="ru-RU" sz="1400" b="1"/>
              <a:t>Ш.А. Насеров. Подводник Измаил Зайдулин: возвращение из забвения. СПб.: Морское наследие, 2018.</a:t>
            </a:r>
          </a:p>
          <a:p>
            <a:pPr eaLnBrk="0" hangingPunct="0"/>
            <a:endParaRPr lang="ru-RU" sz="14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 cstate="print"/>
          <a:srcRect l="2620" t="29323" r="27518" b="32532"/>
          <a:stretch>
            <a:fillRect/>
          </a:stretch>
        </p:blipFill>
        <p:spPr bwMode="auto">
          <a:xfrm>
            <a:off x="115888" y="188913"/>
            <a:ext cx="88995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Прямоугольник 3"/>
          <p:cNvSpPr>
            <a:spLocks noChangeArrowheads="1"/>
          </p:cNvSpPr>
          <p:nvPr/>
        </p:nvSpPr>
        <p:spPr bwMode="auto">
          <a:xfrm>
            <a:off x="3492500" y="4868863"/>
            <a:ext cx="54356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dirty="0"/>
              <a:t>Комплект чертежей.  «Чертежи ПЛ XIV серии». Раздел V. Схема расположения шин («шуба»). </a:t>
            </a:r>
          </a:p>
          <a:p>
            <a:pPr algn="r"/>
            <a:r>
              <a:rPr lang="ru-RU" b="1" dirty="0"/>
              <a:t>ЦКБ-18. 1939 г.</a:t>
            </a:r>
          </a:p>
          <a:p>
            <a:pPr algn="r">
              <a:defRPr/>
            </a:pPr>
            <a:r>
              <a:rPr lang="ru-RU" sz="1600" dirty="0" smtClean="0"/>
              <a:t>Из фондов ЦВММ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223" t="28835" r="26550" b="30193"/>
          <a:stretch/>
        </p:blipFill>
        <p:spPr bwMode="auto">
          <a:xfrm>
            <a:off x="71438" y="115888"/>
            <a:ext cx="8929687" cy="316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9698" name="Прямоугольник 3"/>
          <p:cNvSpPr>
            <a:spLocks noChangeArrowheads="1"/>
          </p:cNvSpPr>
          <p:nvPr/>
        </p:nvSpPr>
        <p:spPr bwMode="auto">
          <a:xfrm>
            <a:off x="3546475" y="5589588"/>
            <a:ext cx="54356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dirty="0"/>
              <a:t>Комплект чертежей.  «Чертежи ПЛ XIV серии». Раздел V. Схема деревянной облицовки корпуса («шуба»). ЦКБ-18. 1940 г. </a:t>
            </a:r>
          </a:p>
          <a:p>
            <a:pPr algn="r">
              <a:defRPr/>
            </a:pPr>
            <a:r>
              <a:rPr lang="ru-RU" sz="1600" dirty="0" smtClean="0"/>
              <a:t>Из фондов ЦВММ</a:t>
            </a:r>
            <a:endParaRPr lang="ru-RU" sz="16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6554" t="13022" r="32401" b="56990"/>
          <a:stretch/>
        </p:blipFill>
        <p:spPr bwMode="auto">
          <a:xfrm>
            <a:off x="107950" y="3429000"/>
            <a:ext cx="6800850" cy="208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100013" y="5584825"/>
            <a:ext cx="14398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Фрагмент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992" t="9823" r="29320" b="13611"/>
          <a:stretch/>
        </p:blipFill>
        <p:spPr bwMode="auto">
          <a:xfrm>
            <a:off x="331788" y="115888"/>
            <a:ext cx="7650162" cy="557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8674" name="Прямоугольник 3"/>
          <p:cNvSpPr>
            <a:spLocks noChangeArrowheads="1"/>
          </p:cNvSpPr>
          <p:nvPr/>
        </p:nvSpPr>
        <p:spPr bwMode="auto">
          <a:xfrm>
            <a:off x="1755775" y="5805488"/>
            <a:ext cx="738028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dirty="0"/>
              <a:t>Чертежи ПЛ X серии. Раздел V. Конструкция наружной деревянно-металлической ледовой защиты корпуса.1940 г.</a:t>
            </a:r>
          </a:p>
          <a:p>
            <a:pPr algn="r"/>
            <a:r>
              <a:rPr lang="ru-RU" sz="1600" dirty="0" smtClean="0"/>
              <a:t>Из фондов </a:t>
            </a:r>
            <a:r>
              <a:rPr lang="ru-RU" sz="1600" dirty="0" smtClean="0"/>
              <a:t>ЦВММ</a:t>
            </a:r>
            <a:endParaRPr lang="ru-RU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37" t="40110" r="25714" b="41211"/>
          <a:stretch/>
        </p:blipFill>
        <p:spPr bwMode="auto">
          <a:xfrm>
            <a:off x="69850" y="334963"/>
            <a:ext cx="8996363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792" t="17637" r="26341" b="19012"/>
          <a:stretch/>
        </p:blipFill>
        <p:spPr bwMode="auto">
          <a:xfrm>
            <a:off x="69850" y="2012950"/>
            <a:ext cx="6911975" cy="375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1747" name="Прямоугольник 1"/>
          <p:cNvSpPr>
            <a:spLocks noChangeArrowheads="1"/>
          </p:cNvSpPr>
          <p:nvPr/>
        </p:nvSpPr>
        <p:spPr bwMode="auto">
          <a:xfrm>
            <a:off x="1911350" y="5934075"/>
            <a:ext cx="7200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dirty="0"/>
              <a:t>Комплект чертежей.  «Чертежи ПЛ XIV серии». Раздел I. Расположение металлического каркаса на корпусе корабля («шуба») ЦКБ-18. 1940 г. </a:t>
            </a:r>
            <a:r>
              <a:rPr lang="ru-RU" sz="1600" dirty="0" smtClean="0"/>
              <a:t>Из фондов </a:t>
            </a:r>
            <a:r>
              <a:rPr lang="ru-RU" sz="1600" dirty="0" smtClean="0"/>
              <a:t>ЦВММ</a:t>
            </a:r>
            <a:endParaRPr lang="ru-RU" sz="1600" dirty="0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7950" y="5768975"/>
            <a:ext cx="1444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0636" t="9189" r="45003" b="14490"/>
          <a:stretch/>
        </p:blipFill>
        <p:spPr bwMode="auto">
          <a:xfrm>
            <a:off x="25400" y="17463"/>
            <a:ext cx="4330700" cy="601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21262" t="10509" r="45118" b="11567"/>
          <a:stretch/>
        </p:blipFill>
        <p:spPr bwMode="auto">
          <a:xfrm>
            <a:off x="5005388" y="31750"/>
            <a:ext cx="4138612" cy="599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2771" name="Прямоугольник 1"/>
          <p:cNvSpPr>
            <a:spLocks noChangeArrowheads="1"/>
          </p:cNvSpPr>
          <p:nvPr/>
        </p:nvSpPr>
        <p:spPr bwMode="auto">
          <a:xfrm>
            <a:off x="25400" y="5946775"/>
            <a:ext cx="91186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Техническая документация подводной лодки ХIV серии типа «К»: </a:t>
            </a:r>
          </a:p>
          <a:p>
            <a:pPr algn="ctr"/>
            <a:r>
              <a:rPr lang="ru-RU" b="1" dirty="0"/>
              <a:t>«Описание изготовления и установки ледовой защиты». ЦКБ-18. 1941 г.</a:t>
            </a:r>
          </a:p>
          <a:p>
            <a:pPr algn="r">
              <a:defRPr/>
            </a:pPr>
            <a:r>
              <a:rPr lang="ru-RU" sz="1600" dirty="0" smtClean="0"/>
              <a:t>Из фондов ЦВММ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467" t="29028" r="26438" b="29947"/>
          <a:stretch/>
        </p:blipFill>
        <p:spPr bwMode="auto">
          <a:xfrm>
            <a:off x="14288" y="120650"/>
            <a:ext cx="8816975" cy="317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 cstate="print"/>
          <a:srcRect l="6268" t="12180" r="25322" b="64415"/>
          <a:stretch>
            <a:fillRect/>
          </a:stretch>
        </p:blipFill>
        <p:spPr bwMode="auto">
          <a:xfrm>
            <a:off x="12700" y="3500438"/>
            <a:ext cx="8515350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7950" y="5421313"/>
            <a:ext cx="1444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Прямоугольник 1"/>
          <p:cNvSpPr>
            <a:spLocks noChangeArrowheads="1"/>
          </p:cNvSpPr>
          <p:nvPr/>
        </p:nvSpPr>
        <p:spPr bwMode="auto">
          <a:xfrm>
            <a:off x="4259263" y="5411788"/>
            <a:ext cx="4572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dirty="0"/>
              <a:t>Чертёж базового тральщика (БТЩ) проекта N 53, 53у : «Общее расположение. Ледовая защита. Общее расположение щитов и их крепление». 1944 г.</a:t>
            </a:r>
          </a:p>
          <a:p>
            <a:pPr algn="r">
              <a:defRPr/>
            </a:pPr>
            <a:r>
              <a:rPr lang="ru-RU" sz="1600" dirty="0" smtClean="0"/>
              <a:t>Из фондов ЦВММ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942" t="7724" r="44795" b="8583"/>
          <a:stretch/>
        </p:blipFill>
        <p:spPr bwMode="auto">
          <a:xfrm>
            <a:off x="179388" y="115888"/>
            <a:ext cx="4418012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4691063" y="5729288"/>
            <a:ext cx="4452937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latin typeface="+mn-lt"/>
              </a:rPr>
              <a:t>Негатив</a:t>
            </a:r>
            <a:r>
              <a:rPr lang="ru-RU" b="1" dirty="0">
                <a:latin typeface="+mn-lt"/>
              </a:rPr>
              <a:t>. ПЛ Щ-303. Осмотр повреждений корпуса после ледового похода. </a:t>
            </a:r>
          </a:p>
          <a:p>
            <a:pPr algn="r">
              <a:defRPr/>
            </a:pPr>
            <a:r>
              <a:rPr lang="ru-RU" sz="1600" dirty="0" smtClean="0">
                <a:latin typeface="+mn-lt"/>
              </a:rPr>
              <a:t>Из фондов ЦВММ</a:t>
            </a:r>
            <a:endParaRPr lang="ru-RU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 cstate="print"/>
          <a:srcRect l="2049" t="29668" r="26900" b="33949"/>
          <a:stretch>
            <a:fillRect/>
          </a:stretch>
        </p:blipFill>
        <p:spPr bwMode="auto">
          <a:xfrm>
            <a:off x="28575" y="47625"/>
            <a:ext cx="86328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117475" y="2749550"/>
            <a:ext cx="4572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 dirty="0"/>
              <a:t>Вверху</a:t>
            </a:r>
            <a:r>
              <a:rPr lang="ru-RU" dirty="0"/>
              <a:t> </a:t>
            </a:r>
            <a:r>
              <a:rPr lang="ru-RU" b="1" dirty="0"/>
              <a:t>Чертежи лидеров пр. 1 и 38, годные на оба проекта. Расположение и крепление щитов ледовой защиты. </a:t>
            </a:r>
          </a:p>
          <a:p>
            <a:r>
              <a:rPr lang="ru-RU" sz="1600" dirty="0" smtClean="0"/>
              <a:t>Из фондов </a:t>
            </a:r>
            <a:r>
              <a:rPr lang="ru-RU" sz="1600" dirty="0" smtClean="0"/>
              <a:t>ЦВММ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740" t="28834" r="27172" b="30604"/>
          <a:stretch/>
        </p:blipFill>
        <p:spPr bwMode="auto">
          <a:xfrm>
            <a:off x="117475" y="3960813"/>
            <a:ext cx="8023225" cy="286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4820" name="Прямоугольник 2"/>
          <p:cNvSpPr>
            <a:spLocks noChangeArrowheads="1"/>
          </p:cNvSpPr>
          <p:nvPr/>
        </p:nvSpPr>
        <p:spPr bwMode="auto">
          <a:xfrm>
            <a:off x="4344988" y="2790825"/>
            <a:ext cx="4802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i="1" dirty="0"/>
              <a:t>Внизу</a:t>
            </a:r>
            <a:r>
              <a:rPr lang="ru-RU" dirty="0"/>
              <a:t> </a:t>
            </a:r>
            <a:r>
              <a:rPr lang="ru-RU" b="1" dirty="0"/>
              <a:t>Рабочие чертежи ЭМ пр.7у. Усиленная ледовая защита. Поперечные сечения внутренних подкреплений корпуса.</a:t>
            </a:r>
          </a:p>
          <a:p>
            <a:pPr algn="r">
              <a:defRPr/>
            </a:pPr>
            <a:r>
              <a:rPr lang="ru-RU" sz="1600" dirty="0" smtClean="0"/>
              <a:t>Из фондов ЦВММ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Советский эсминец проекта 7 «Разумный» после перехода Северным морским путе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5119687" cy="6337300"/>
          </a:xfrm>
          <a:prstGeom prst="rect">
            <a:avLst/>
          </a:prstGeom>
          <a:noFill/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5867400" y="4076700"/>
            <a:ext cx="2376488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 i="1"/>
              <a:t>Фотография. </a:t>
            </a:r>
          </a:p>
          <a:p>
            <a:pPr algn="ctr"/>
            <a:r>
              <a:rPr lang="ru-RU" b="1"/>
              <a:t>Эсминец проекта 7 «Разумный» после перехода Северным морским путем</a:t>
            </a:r>
          </a:p>
          <a:p>
            <a:pPr algn="r"/>
            <a:r>
              <a:rPr lang="ru-RU" sz="1400"/>
              <a:t>Из открытых источников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8280400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179388" y="5734050"/>
            <a:ext cx="8640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ru-RU" b="1" i="1"/>
              <a:t>Фотография</a:t>
            </a:r>
            <a:r>
              <a:rPr lang="ru-RU" b="1"/>
              <a:t>. Эсминец Тихоокеанского флота «Разъяренный» перед уходом на Северный флот в составе ЭОН-18.</a:t>
            </a:r>
            <a:r>
              <a:rPr lang="ru-RU"/>
              <a:t> </a:t>
            </a:r>
            <a:r>
              <a:rPr lang="ru-RU" sz="1400"/>
              <a:t>Из открытых источников.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260350"/>
            <a:ext cx="7416800" cy="4598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468313" y="5084763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/>
              <a:t>Фотография.</a:t>
            </a:r>
            <a:r>
              <a:rPr lang="ru-RU" b="1" dirty="0"/>
              <a:t> Миноносцы в кильватерном строю во льдах Баренцева </a:t>
            </a:r>
            <a:r>
              <a:rPr lang="ru-RU" b="1" dirty="0" smtClean="0"/>
              <a:t>моря. </a:t>
            </a:r>
            <a:r>
              <a:rPr lang="ru-RU" b="1" dirty="0"/>
              <a:t>1942 г. СФ. Фотография С.</a:t>
            </a:r>
            <a:r>
              <a:rPr lang="en-US" b="1" dirty="0"/>
              <a:t> </a:t>
            </a:r>
            <a:r>
              <a:rPr lang="ru-RU" b="1" dirty="0" err="1"/>
              <a:t>Шиманского</a:t>
            </a:r>
            <a:r>
              <a:rPr lang="ru-RU" b="1" dirty="0"/>
              <a:t>.  Сканировано с оригинала. </a:t>
            </a:r>
          </a:p>
          <a:p>
            <a:pPr algn="r">
              <a:defRPr/>
            </a:pPr>
            <a:r>
              <a:rPr lang="ru-RU" sz="1600" dirty="0" smtClean="0"/>
              <a:t>Из фондов ЦВММ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IMG_3614 - копия"/>
          <p:cNvPicPr>
            <a:picLocks noChangeAspect="1" noChangeArrowheads="1"/>
          </p:cNvPicPr>
          <p:nvPr/>
        </p:nvPicPr>
        <p:blipFill>
          <a:blip r:embed="rId2" cstate="print"/>
          <a:srcRect l="10063" t="8252" r="8133" b="8823"/>
          <a:stretch>
            <a:fillRect/>
          </a:stretch>
        </p:blipFill>
        <p:spPr bwMode="auto">
          <a:xfrm>
            <a:off x="179388" y="188913"/>
            <a:ext cx="4103687" cy="6237287"/>
          </a:xfrm>
          <a:prstGeom prst="rect">
            <a:avLst/>
          </a:prstGeom>
          <a:noFill/>
        </p:spPr>
      </p:pic>
      <p:pic>
        <p:nvPicPr>
          <p:cNvPr id="57349" name="Picture 5" descr="IMG_3614 - копия"/>
          <p:cNvPicPr>
            <a:picLocks noChangeAspect="1" noChangeArrowheads="1"/>
          </p:cNvPicPr>
          <p:nvPr/>
        </p:nvPicPr>
        <p:blipFill>
          <a:blip r:embed="rId2" cstate="print"/>
          <a:srcRect l="12944" t="12073" r="10982" b="78345"/>
          <a:stretch>
            <a:fillRect/>
          </a:stretch>
        </p:blipFill>
        <p:spPr bwMode="auto">
          <a:xfrm>
            <a:off x="3995738" y="333375"/>
            <a:ext cx="5148262" cy="973138"/>
          </a:xfrm>
          <a:prstGeom prst="rect">
            <a:avLst/>
          </a:prstGeom>
          <a:noFill/>
        </p:spPr>
      </p:pic>
      <p:pic>
        <p:nvPicPr>
          <p:cNvPr id="57351" name="Picture 7" descr="IMG_3616 - копия"/>
          <p:cNvPicPr>
            <a:picLocks noChangeAspect="1" noChangeArrowheads="1"/>
          </p:cNvPicPr>
          <p:nvPr/>
        </p:nvPicPr>
        <p:blipFill>
          <a:blip r:embed="rId3" cstate="print"/>
          <a:srcRect l="5891" t="24353" r="8464" b="26939"/>
          <a:stretch>
            <a:fillRect/>
          </a:stretch>
        </p:blipFill>
        <p:spPr bwMode="auto">
          <a:xfrm>
            <a:off x="4427538" y="1557338"/>
            <a:ext cx="4537075" cy="1720850"/>
          </a:xfrm>
          <a:prstGeom prst="rect">
            <a:avLst/>
          </a:prstGeom>
          <a:noFill/>
        </p:spPr>
      </p:pic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4500563" y="4652963"/>
            <a:ext cx="4421187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/>
              <a:t>Заключение по вопросу о целесообразности</a:t>
            </a:r>
          </a:p>
          <a:p>
            <a:pPr algn="ctr"/>
            <a:r>
              <a:rPr lang="ru-RU" b="1"/>
              <a:t>сохранения ледовой защиты на эсминцах</a:t>
            </a:r>
          </a:p>
          <a:p>
            <a:pPr algn="r"/>
            <a:r>
              <a:rPr lang="ru-RU" sz="1600"/>
              <a:t>АВМФ – филиал ЦАМО РФ. Ф. 161. Оп. 5. Д. 267. Л. 31-44.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p01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115888"/>
            <a:ext cx="3624262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6" descr="semtansh_me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404813"/>
            <a:ext cx="277812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539750" y="4508500"/>
            <a:ext cx="2879725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latin typeface="+mj-lt"/>
              </a:rPr>
              <a:t>Владимир Вениаминович Семёнов-Тян-Шанский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b="1" dirty="0">
                <a:latin typeface="+mj-lt"/>
              </a:rPr>
              <a:t>(1899 – 1973 гг.)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3629025" y="5743575"/>
            <a:ext cx="608488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b="1" dirty="0">
                <a:latin typeface="+mj-lt"/>
              </a:rPr>
              <a:t>Обложка книги А.Н. </a:t>
            </a:r>
            <a:r>
              <a:rPr lang="ru-RU" b="1" dirty="0" err="1">
                <a:latin typeface="+mj-lt"/>
              </a:rPr>
              <a:t>Холодилина</a:t>
            </a:r>
            <a:r>
              <a:rPr lang="ru-RU" b="1" dirty="0">
                <a:latin typeface="+mj-lt"/>
              </a:rPr>
              <a:t> </a:t>
            </a:r>
          </a:p>
          <a:p>
            <a:pPr algn="ctr">
              <a:spcBef>
                <a:spcPts val="0"/>
              </a:spcBef>
              <a:defRPr/>
            </a:pPr>
            <a:r>
              <a:rPr lang="ru-RU" b="1" dirty="0">
                <a:latin typeface="+mj-lt"/>
              </a:rPr>
              <a:t>«Владимир Вениаминович</a:t>
            </a:r>
          </a:p>
          <a:p>
            <a:pPr algn="ctr">
              <a:spcBef>
                <a:spcPts val="0"/>
              </a:spcBef>
              <a:defRPr/>
            </a:pPr>
            <a:r>
              <a:rPr lang="ru-RU" b="1" dirty="0">
                <a:latin typeface="+mj-lt"/>
              </a:rPr>
              <a:t> СЕМЕНОВ-ТЯН-ШАНСКИЙ». СПб.: Наука, 1992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5557" y="1474777"/>
            <a:ext cx="8534401" cy="714380"/>
          </a:xfrm>
          <a:noFill/>
          <a:ln/>
        </p:spPr>
        <p:txBody>
          <a:bodyPr lIns="0" rIns="0" bIns="0" anchor="b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/>
            </a:r>
            <a:b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</a:br>
            <a: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/>
            </a:r>
            <a:b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</a:br>
            <a: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/>
            </a:r>
            <a:b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</a:br>
            <a: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/>
            </a:r>
            <a:b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</a:br>
            <a: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/>
            </a:r>
            <a:b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</a:br>
            <a: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/>
            </a:r>
            <a:b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</a:br>
            <a: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/>
            </a:r>
            <a:b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</a:br>
            <a: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/>
            </a:r>
            <a:b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</a:br>
            <a: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/>
            </a:r>
            <a:br>
              <a:rPr lang="ru-RU" sz="5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</a:br>
            <a:r>
              <a:rPr lang="ru-RU" sz="5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/>
            </a:r>
            <a:br>
              <a:rPr lang="ru-RU" sz="5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ln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Благодарю за внимание!</a:t>
            </a:r>
            <a:br>
              <a:rPr lang="ru-RU" b="1" dirty="0" smtClean="0">
                <a:ln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</a:br>
            <a:endParaRPr lang="ru-RU" sz="5300" b="1" dirty="0"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3375" y="4714875"/>
            <a:ext cx="45005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67588" name="Picture 5" descr="E:\муз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2060575"/>
            <a:ext cx="6378575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2426"/>
          <a:stretch/>
        </p:blipFill>
        <p:spPr bwMode="auto">
          <a:xfrm>
            <a:off x="250825" y="333375"/>
            <a:ext cx="7153275" cy="477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255588" y="5365750"/>
            <a:ext cx="4572000" cy="8937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+mj-lt"/>
              </a:rPr>
              <a:t>Фотография. Ледовый поход Балтийского флота. Подлодка «Пантера» во льдах. </a:t>
            </a:r>
          </a:p>
          <a:p>
            <a:pPr algn="r">
              <a:defRPr/>
            </a:pPr>
            <a:r>
              <a:rPr lang="ru-RU" sz="1600" dirty="0" smtClean="0"/>
              <a:t>Из фондов ЦВММ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5300" t="8967" r="30219" b="9136"/>
          <a:stretch/>
        </p:blipFill>
        <p:spPr bwMode="auto">
          <a:xfrm>
            <a:off x="179388" y="179388"/>
            <a:ext cx="7129462" cy="565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4643438" y="5868988"/>
            <a:ext cx="4392612" cy="893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М.Б. Чернаков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Модель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коча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XVI-XVII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вв.). 1956 г. </a:t>
            </a:r>
          </a:p>
          <a:p>
            <a:pPr algn="r">
              <a:defRPr/>
            </a:pPr>
            <a:r>
              <a:rPr lang="ru-RU" sz="1600" dirty="0" smtClean="0"/>
              <a:t>Из фондов ЦВММ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16" t="23987" r="25668" b="25661"/>
          <a:stretch/>
        </p:blipFill>
        <p:spPr bwMode="auto">
          <a:xfrm>
            <a:off x="107950" y="728663"/>
            <a:ext cx="8963025" cy="383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7650" name="Прямоугольник 3"/>
          <p:cNvSpPr>
            <a:spLocks noChangeArrowheads="1"/>
          </p:cNvSpPr>
          <p:nvPr/>
        </p:nvSpPr>
        <p:spPr bwMode="auto">
          <a:xfrm>
            <a:off x="1619250" y="5013325"/>
            <a:ext cx="6281738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С.А. Никитин. Ледовый поход кораблей </a:t>
            </a:r>
          </a:p>
          <a:p>
            <a:pPr algn="ctr"/>
            <a:r>
              <a:rPr lang="ru-RU" sz="2000" b="1" dirty="0"/>
              <a:t>Балтийского флота из </a:t>
            </a:r>
            <a:r>
              <a:rPr lang="ru-RU" sz="2000" b="1" dirty="0" err="1"/>
              <a:t>Гельсингфорса</a:t>
            </a:r>
            <a:r>
              <a:rPr lang="ru-RU" sz="2000" b="1" dirty="0"/>
              <a:t> в Кронштадт. 1931 г. Х.м. </a:t>
            </a:r>
          </a:p>
          <a:p>
            <a:pPr algn="ctr"/>
            <a:endParaRPr lang="ru-RU" sz="1600" dirty="0"/>
          </a:p>
          <a:p>
            <a:pPr algn="r">
              <a:defRPr/>
            </a:pPr>
            <a:r>
              <a:rPr lang="ru-RU" sz="1600" dirty="0" smtClean="0"/>
              <a:t>Из фондов ЦВММ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ФГ-21536 - коп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888"/>
            <a:ext cx="4711700" cy="6626225"/>
          </a:xfrm>
          <a:prstGeom prst="rect">
            <a:avLst/>
          </a:prstGeom>
          <a:noFill/>
        </p:spPr>
      </p:pic>
      <p:pic>
        <p:nvPicPr>
          <p:cNvPr id="55301" name="Picture 5" descr="ФГ-21578 - коп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88913"/>
            <a:ext cx="3889375" cy="2938462"/>
          </a:xfrm>
          <a:prstGeom prst="rect">
            <a:avLst/>
          </a:prstGeom>
          <a:noFill/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932363" y="3141663"/>
            <a:ext cx="410368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 dirty="0"/>
              <a:t>Фотография.</a:t>
            </a:r>
            <a:r>
              <a:rPr lang="ru-RU" b="1" dirty="0"/>
              <a:t> </a:t>
            </a:r>
            <a:r>
              <a:rPr lang="ru-RU" b="1" dirty="0" err="1"/>
              <a:t>Кронштадтский</a:t>
            </a:r>
            <a:r>
              <a:rPr lang="ru-RU" b="1" dirty="0"/>
              <a:t> док. Ледовые винты эсминца «Войков». 1936 г. </a:t>
            </a:r>
          </a:p>
          <a:p>
            <a:pPr algn="r">
              <a:defRPr/>
            </a:pPr>
            <a:r>
              <a:rPr lang="ru-RU" sz="1600" dirty="0" smtClean="0"/>
              <a:t>Из фондов ЦВММ</a:t>
            </a:r>
            <a:endParaRPr lang="ru-RU" sz="1600" dirty="0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5148263" y="5300663"/>
            <a:ext cx="38163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 dirty="0"/>
              <a:t>Фотография.</a:t>
            </a:r>
            <a:r>
              <a:rPr lang="ru-RU" b="1" dirty="0"/>
              <a:t> Установка ледовой защиты на эсминец «Войков» в </a:t>
            </a:r>
            <a:r>
              <a:rPr lang="ru-RU" b="1" dirty="0" err="1"/>
              <a:t>Кронштадтском</a:t>
            </a:r>
            <a:r>
              <a:rPr lang="ru-RU" b="1" dirty="0"/>
              <a:t> доке. 1936 г. </a:t>
            </a:r>
          </a:p>
          <a:p>
            <a:pPr algn="r">
              <a:defRPr/>
            </a:pPr>
            <a:r>
              <a:rPr lang="ru-RU" sz="1600" dirty="0" smtClean="0"/>
              <a:t>Из фондов ЦВММ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971550" y="5661025"/>
            <a:ext cx="734536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 i="1" dirty="0"/>
              <a:t>Фотография.</a:t>
            </a:r>
            <a:r>
              <a:rPr lang="ru-RU" b="1" dirty="0"/>
              <a:t> Эскадренный миноносец «Сталин» во льдах во время перехода Северным морским путем из Кронштадта во Владивосток. 1936 г.</a:t>
            </a:r>
            <a:r>
              <a:rPr lang="ru-RU" dirty="0">
                <a:latin typeface="Arial" charset="0"/>
              </a:rPr>
              <a:t> </a:t>
            </a:r>
            <a:r>
              <a:rPr lang="ru-RU" sz="1600" dirty="0" smtClean="0"/>
              <a:t>Из фондов ЦВММ</a:t>
            </a:r>
          </a:p>
          <a:p>
            <a:pPr algn="ctr"/>
            <a:endParaRPr lang="ru-RU" sz="1600" dirty="0">
              <a:latin typeface="Arial" charset="0"/>
            </a:endParaRPr>
          </a:p>
        </p:txBody>
      </p:sp>
      <p:pic>
        <p:nvPicPr>
          <p:cNvPr id="56326" name="Picture 6" descr="ФГ-31972 - коп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88913"/>
            <a:ext cx="7881937" cy="5487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59" t="10365" r="25349" b="11493"/>
          <a:stretch/>
        </p:blipFill>
        <p:spPr bwMode="auto">
          <a:xfrm>
            <a:off x="755650" y="115888"/>
            <a:ext cx="7675563" cy="508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5539" name="Прямоугольник 3"/>
          <p:cNvSpPr>
            <a:spLocks noChangeArrowheads="1"/>
          </p:cNvSpPr>
          <p:nvPr/>
        </p:nvSpPr>
        <p:spPr bwMode="auto">
          <a:xfrm>
            <a:off x="566936" y="5445224"/>
            <a:ext cx="82089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Фотография</a:t>
            </a:r>
          </a:p>
          <a:p>
            <a:pPr algn="r"/>
            <a:r>
              <a:rPr lang="ru-RU" b="1" dirty="0"/>
              <a:t>Экспедиция на пути к проливу </a:t>
            </a:r>
            <a:r>
              <a:rPr lang="ru-RU" b="1" dirty="0" err="1"/>
              <a:t>Вилькицкого</a:t>
            </a:r>
            <a:r>
              <a:rPr lang="ru-RU" b="1" dirty="0"/>
              <a:t>. Снято с борта ледореза «Литке». Впереди э/м «Сталин», э/м «Войков». Слева - транспорт «Анадырь» и на заднем плане танкер «</a:t>
            </a:r>
            <a:r>
              <a:rPr lang="ru-RU" b="1" dirty="0" err="1"/>
              <a:t>Лок</a:t>
            </a:r>
            <a:r>
              <a:rPr lang="ru-RU" b="1" dirty="0"/>
              <a:t>-Батан». 1936 г. </a:t>
            </a:r>
            <a:r>
              <a:rPr lang="ru-RU" b="1" dirty="0" smtClean="0"/>
              <a:t>. </a:t>
            </a:r>
            <a:r>
              <a:rPr lang="ru-RU" sz="1600" dirty="0" smtClean="0"/>
              <a:t>Из фондов </a:t>
            </a:r>
            <a:r>
              <a:rPr lang="ru-RU" sz="1600" dirty="0" smtClean="0"/>
              <a:t>ЦВММ</a:t>
            </a:r>
            <a:endParaRPr lang="ru-RU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 descr="&#10;ÐÐµÑÐµÐºÐ°ÑÐºÐ° ÑÐ¾Ð¿Ð»Ð¸Ð²Ð° Ñ ÐÐÐÐÐÐÐ. Ð¤Ð¾ÑÐ¾: Ð. Ð¢ÑÐ¾ÑÐ½Ð¾Ð²ÑÐºÐ¸Ð¹. 1936 Ð³Ð¾Ð´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8280400" cy="5548312"/>
          </a:xfrm>
          <a:prstGeom prst="rect">
            <a:avLst/>
          </a:prstGeom>
          <a:noFill/>
        </p:spPr>
      </p:pic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395288" y="5884863"/>
            <a:ext cx="8623300" cy="641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i="1" dirty="0"/>
              <a:t>Фотография.</a:t>
            </a:r>
            <a:r>
              <a:rPr lang="ru-RU" i="1" dirty="0"/>
              <a:t> </a:t>
            </a:r>
            <a:r>
              <a:rPr lang="ru-RU" b="1" dirty="0"/>
              <a:t>ЭОН-3. Перекачка топлива с МАЙКОПА. </a:t>
            </a:r>
          </a:p>
          <a:p>
            <a:pPr algn="r"/>
            <a:r>
              <a:rPr lang="ru-RU" b="1" dirty="0"/>
              <a:t>Фото: М. Трояновский. 1936 </a:t>
            </a:r>
            <a:r>
              <a:rPr lang="ru-RU" b="1" dirty="0" smtClean="0"/>
              <a:t>г.  </a:t>
            </a:r>
            <a:r>
              <a:rPr lang="ru-RU" sz="1600" dirty="0"/>
              <a:t>Источник: Музей ЦСДФ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672" t="13591" r="29090" b="13556"/>
          <a:stretch/>
        </p:blipFill>
        <p:spPr bwMode="auto">
          <a:xfrm>
            <a:off x="468313" y="44450"/>
            <a:ext cx="8105775" cy="548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7890" name="Прямоугольник 3"/>
          <p:cNvSpPr>
            <a:spLocks noChangeArrowheads="1"/>
          </p:cNvSpPr>
          <p:nvPr/>
        </p:nvSpPr>
        <p:spPr bwMode="auto">
          <a:xfrm>
            <a:off x="468313" y="5657850"/>
            <a:ext cx="810577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В.П. </a:t>
            </a:r>
            <a:r>
              <a:rPr lang="ru-RU" b="1" dirty="0" err="1"/>
              <a:t>Яркин</a:t>
            </a:r>
            <a:r>
              <a:rPr lang="ru-RU" b="1" dirty="0"/>
              <a:t>. Подводная лодка «Д-2» («Народоволец») и «Д-1» во льдах выходят из пролива Маточкин Шар в Карское море 18 августа 1936 г. </a:t>
            </a:r>
          </a:p>
          <a:p>
            <a:pPr algn="ctr"/>
            <a:r>
              <a:rPr lang="ru-RU" b="1" dirty="0"/>
              <a:t>1995 г. Х., м. </a:t>
            </a:r>
          </a:p>
          <a:p>
            <a:pPr algn="r"/>
            <a:r>
              <a:rPr lang="ru-RU" sz="1600" dirty="0" smtClean="0"/>
              <a:t>Из фондов </a:t>
            </a:r>
            <a:r>
              <a:rPr lang="ru-RU" sz="1600" dirty="0" smtClean="0"/>
              <a:t>ЦВММ</a:t>
            </a:r>
            <a:r>
              <a:rPr lang="ru-RU" sz="1600" dirty="0" smtClean="0"/>
              <a:t>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728</Words>
  <Application>Microsoft Office PowerPoint</Application>
  <PresentationFormat>Экран (4:3)</PresentationFormat>
  <Paragraphs>84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Волна</vt:lpstr>
      <vt:lpstr>Защитный пояс на корпусе кораблей  для перехода во льдах  (по фондам и материалам филиала ЦАМО РФ – архива ВМФ и Центрального военно-морского музея)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          Благодарю за внимание! 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Защитный пояс на корпусе кораблей  для перехода во льдах  (по фондам и материалам филиала ЦАМО РФ – архива ВМФ и Центрального военно-морского музея)</dc:title>
  <dc:creator>Евгения Овсянникова</dc:creator>
  <cp:lastModifiedBy>admin</cp:lastModifiedBy>
  <cp:revision>21</cp:revision>
  <dcterms:created xsi:type="dcterms:W3CDTF">2018-04-25T08:01:43Z</dcterms:created>
  <dcterms:modified xsi:type="dcterms:W3CDTF">2018-05-04T13:12:57Z</dcterms:modified>
</cp:coreProperties>
</file>