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9" r:id="rId3"/>
    <p:sldId id="260" r:id="rId4"/>
    <p:sldId id="259" r:id="rId5"/>
    <p:sldId id="262" r:id="rId6"/>
    <p:sldId id="261" r:id="rId7"/>
    <p:sldId id="335" r:id="rId8"/>
    <p:sldId id="270" r:id="rId9"/>
    <p:sldId id="274" r:id="rId10"/>
    <p:sldId id="264" r:id="rId11"/>
    <p:sldId id="273" r:id="rId12"/>
    <p:sldId id="282" r:id="rId13"/>
    <p:sldId id="324" r:id="rId14"/>
    <p:sldId id="283" r:id="rId15"/>
    <p:sldId id="265" r:id="rId16"/>
    <p:sldId id="290" r:id="rId17"/>
    <p:sldId id="336" r:id="rId18"/>
    <p:sldId id="287" r:id="rId19"/>
    <p:sldId id="284" r:id="rId20"/>
    <p:sldId id="291" r:id="rId21"/>
    <p:sldId id="285" r:id="rId22"/>
    <p:sldId id="292" r:id="rId23"/>
    <p:sldId id="257" r:id="rId24"/>
    <p:sldId id="327" r:id="rId25"/>
    <p:sldId id="32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0290" y="1607820"/>
            <a:ext cx="7421245" cy="15494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charset="0"/>
              </a:rPr>
              <a:t>Арктические походы советского и</a:t>
            </a:r>
            <a:br>
              <a:rPr lang="ru-RU" sz="4000" dirty="0">
                <a:latin typeface="Times New Roman" charset="0"/>
              </a:rPr>
            </a:br>
            <a:r>
              <a:rPr lang="ru-RU" sz="4000" dirty="0">
                <a:latin typeface="Times New Roman" charset="0"/>
              </a:rPr>
              <a:t>американского подводных флотов:</a:t>
            </a:r>
            <a:br>
              <a:rPr lang="ru-RU" sz="4000" dirty="0">
                <a:latin typeface="Times New Roman" charset="0"/>
              </a:rPr>
            </a:br>
            <a:r>
              <a:rPr lang="ru-RU" sz="3600" i="1" dirty="0">
                <a:latin typeface="Times New Roman" charset="0"/>
              </a:rPr>
              <a:t>Обзор литературы</a:t>
            </a:r>
            <a:endParaRPr lang="ru-RU" sz="3600" i="1" dirty="0">
              <a:latin typeface="Times New Roman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0630" y="3940810"/>
            <a:ext cx="5217160" cy="239395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(по материалам изданий из фонда Центральной военно-морской библиотеки)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656" y="764704"/>
            <a:ext cx="676875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smtClean="0">
                <a:latin typeface="Arial Narrow" pitchFamily="34" charset="0"/>
                <a:cs typeface="Arial" pitchFamily="34" charset="0"/>
              </a:rPr>
              <a:t>Департамент </a:t>
            </a:r>
            <a:r>
              <a:rPr lang="ru-RU" altLang="ru-RU" sz="1600" b="1" i="1" dirty="0">
                <a:latin typeface="Arial Narrow" pitchFamily="34" charset="0"/>
                <a:cs typeface="Arial" pitchFamily="34" charset="0"/>
              </a:rPr>
              <a:t>культуры  Министерства обороны Российской Федерации </a:t>
            </a:r>
            <a:br>
              <a:rPr lang="ru-RU" altLang="ru-RU" sz="1600" b="1" i="1" dirty="0">
                <a:latin typeface="Arial Narrow" pitchFamily="34" charset="0"/>
                <a:cs typeface="Arial" pitchFamily="34" charset="0"/>
              </a:rPr>
            </a:br>
            <a:r>
              <a:rPr lang="ru-RU" altLang="ru-RU" sz="1600" b="1" i="1" dirty="0">
                <a:latin typeface="Arial Narrow" pitchFamily="34" charset="0"/>
                <a:cs typeface="Arial" pitchFamily="34" charset="0"/>
              </a:rPr>
              <a:t>ФГКУ «Центральная военно-морская библиотека»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79976" y="0"/>
            <a:ext cx="6651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orena Lucia\Desktop\буклет\Эмблема.jpg"/>
          <p:cNvPicPr>
            <a:picLocks noChangeAspect="1" noChangeArrowheads="1"/>
          </p:cNvPicPr>
          <p:nvPr/>
        </p:nvPicPr>
        <p:blipFill>
          <a:blip r:embed="rId2" cstate="print">
            <a:lum bright="-16000" contrast="26000"/>
          </a:blip>
          <a:srcRect/>
          <a:stretch>
            <a:fillRect/>
          </a:stretch>
        </p:blipFill>
        <p:spPr>
          <a:xfrm>
            <a:off x="1991544" y="322244"/>
            <a:ext cx="8804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Замещающее содержимое 7"/>
          <p:cNvSpPr/>
          <p:nvPr>
            <p:ph sz="half" idx="1"/>
          </p:nvPr>
        </p:nvSpPr>
        <p:spPr>
          <a:xfrm>
            <a:off x="-2109470" y="5466715"/>
            <a:ext cx="3959225" cy="940435"/>
          </a:xfrm>
        </p:spPr>
        <p:txBody>
          <a:bodyPr/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</p:txBody>
      </p:sp>
      <p:pic>
        <p:nvPicPr>
          <p:cNvPr id="3" name="Замещающее содержимое 2" descr="17. Андерсон. Наутилус на Северном полюсе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31595" y="598805"/>
            <a:ext cx="3287395" cy="435165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321435" y="5318125"/>
            <a:ext cx="938784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/>
            <a:r>
              <a:rPr lang="en-US" altLang="ru-RU" sz="2400" b="1">
                <a:latin typeface="Times New Roman" charset="0"/>
              </a:rPr>
              <a:t>Anderson W. Nautilus 90 North / W. </a:t>
            </a:r>
            <a:r>
              <a:rPr lang="en-US" altLang="ru-RU" sz="2400" b="1">
                <a:latin typeface="Times New Roman" charset="0"/>
                <a:sym typeface="+mn-ea"/>
              </a:rPr>
              <a:t>Anderson, C. Blair</a:t>
            </a:r>
            <a:r>
              <a:rPr lang="ru-RU" altLang="en-US" sz="2400" b="1">
                <a:latin typeface="Times New Roman" charset="0"/>
                <a:sym typeface="+mn-ea"/>
              </a:rPr>
              <a:t>, </a:t>
            </a:r>
            <a:r>
              <a:rPr lang="en-US" altLang="ru-RU" sz="2400" b="1">
                <a:latin typeface="Times New Roman" charset="0"/>
                <a:sym typeface="+mn-ea"/>
              </a:rPr>
              <a:t>J</a:t>
            </a:r>
            <a:r>
              <a:rPr lang="en-US" altLang="en-US" sz="2400" b="1">
                <a:latin typeface="Times New Roman" charset="0"/>
                <a:sym typeface="+mn-ea"/>
              </a:rPr>
              <a:t>r</a:t>
            </a:r>
            <a:r>
              <a:rPr lang="en-US" altLang="ru-RU" sz="2400" b="1">
                <a:latin typeface="Times New Roman" charset="0"/>
                <a:sym typeface="+mn-ea"/>
              </a:rPr>
              <a:t>. - </a:t>
            </a:r>
            <a:endParaRPr lang="en-US" altLang="ru-RU" sz="2400" b="1">
              <a:latin typeface="Times New Roman" charset="0"/>
              <a:sym typeface="+mn-ea"/>
            </a:endParaRPr>
          </a:p>
          <a:p>
            <a:pPr marL="0" indent="0"/>
            <a:r>
              <a:rPr lang="en-US" altLang="ru-RU" sz="2400" b="1">
                <a:latin typeface="Times New Roman" charset="0"/>
                <a:sym typeface="+mn-ea"/>
              </a:rPr>
              <a:t>London</a:t>
            </a:r>
            <a:r>
              <a:rPr lang="ru-RU" altLang="en-US" sz="2400" b="1">
                <a:latin typeface="Times New Roman" charset="0"/>
                <a:sym typeface="+mn-ea"/>
              </a:rPr>
              <a:t>,</a:t>
            </a:r>
            <a:r>
              <a:rPr lang="en-US" altLang="ru-RU" sz="2400" b="1">
                <a:latin typeface="Times New Roman" charset="0"/>
                <a:sym typeface="+mn-ea"/>
              </a:rPr>
              <a:t> 1959</a:t>
            </a:r>
            <a:r>
              <a:rPr lang="ru-RU" altLang="ru-RU" sz="2400" b="1">
                <a:latin typeface="Times New Roman" charset="0"/>
                <a:sym typeface="+mn-ea"/>
              </a:rPr>
              <a:t>. </a:t>
            </a:r>
            <a:r>
              <a:rPr lang="en-US" altLang="ru-RU" sz="2400" b="1">
                <a:latin typeface="Times New Roman" charset="0"/>
                <a:sym typeface="+mn-ea"/>
              </a:rPr>
              <a:t>- </a:t>
            </a:r>
            <a:r>
              <a:rPr lang="ru-RU" altLang="en-US" sz="2400" b="1">
                <a:latin typeface="Times New Roman" charset="0"/>
                <a:sym typeface="+mn-ea"/>
              </a:rPr>
              <a:t>190 р.: </a:t>
            </a:r>
            <a:r>
              <a:rPr lang="en-US" altLang="ru-RU" sz="2400" b="1">
                <a:latin typeface="Times New Roman" charset="0"/>
                <a:sym typeface="+mn-ea"/>
              </a:rPr>
              <a:t>ill.  </a:t>
            </a:r>
            <a:r>
              <a:rPr lang="en-US" altLang="ru-RU" sz="2400" b="1">
                <a:latin typeface="Times New Roman" charset="0"/>
              </a:rPr>
              <a:t> </a:t>
            </a:r>
            <a:endParaRPr lang="en-US" altLang="ru-RU" sz="2400" b="1">
              <a:latin typeface="Times New Roman" charset="0"/>
            </a:endParaRPr>
          </a:p>
        </p:txBody>
      </p:sp>
      <p:pic>
        <p:nvPicPr>
          <p:cNvPr id="4" name="Изображение 3" descr="18. Перевод книги Андерсона. Наутилус у Северного полюс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90" y="835025"/>
            <a:ext cx="3308985" cy="44138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6955" y="4933315"/>
            <a:ext cx="10515600" cy="1325563"/>
          </a:xfrm>
        </p:spPr>
        <p:txBody>
          <a:bodyPr>
            <a:normAutofit/>
          </a:bodyPr>
          <a:p>
            <a:r>
              <a:rPr lang="ru-RU" altLang="en-US" sz="2400" b="1">
                <a:latin typeface="Times New Roman" charset="0"/>
              </a:rPr>
              <a:t>Калверт Дж. Подо льдом к полюсу / Дж. Калверт. ‒ М., 1962. ‒ 208 с. : ил.</a:t>
            </a:r>
            <a:endParaRPr lang="ru-RU" altLang="en-US" sz="2400" b="1">
              <a:latin typeface="Times New Roman" charset="0"/>
            </a:endParaRPr>
          </a:p>
        </p:txBody>
      </p:sp>
      <p:sp>
        <p:nvSpPr>
          <p:cNvPr id="8" name="Замещающее содержимое 7"/>
          <p:cNvSpPr/>
          <p:nvPr>
            <p:ph sz="half" idx="1"/>
          </p:nvPr>
        </p:nvSpPr>
        <p:spPr>
          <a:xfrm>
            <a:off x="3435985" y="4896485"/>
            <a:ext cx="5181600" cy="4351338"/>
          </a:xfrm>
        </p:spPr>
        <p:txBody>
          <a:bodyPr/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</p:txBody>
      </p:sp>
      <p:pic>
        <p:nvPicPr>
          <p:cNvPr id="3" name="Замещающее содержимое 2" descr="17.Калверт. Подо льдом к Полюсу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89685" y="191135"/>
            <a:ext cx="2447290" cy="4351655"/>
          </a:xfrm>
          <a:prstGeom prst="rect">
            <a:avLst/>
          </a:prstGeom>
        </p:spPr>
      </p:pic>
      <p:pic>
        <p:nvPicPr>
          <p:cNvPr id="6" name="Изображение 5" descr="18. Титульный лист книги Калверт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15" y="234950"/>
            <a:ext cx="7204075" cy="4309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4585" y="5447665"/>
            <a:ext cx="10515600" cy="1325563"/>
          </a:xfrm>
        </p:spPr>
        <p:txBody>
          <a:bodyPr>
            <a:normAutofit fontScale="90000"/>
          </a:bodyPr>
          <a:p>
            <a:pPr algn="ctr"/>
            <a:br>
              <a:rPr lang="ru-RU" altLang="en-US" sz="2400" b="1">
                <a:latin typeface="Times New Roman" charset="0"/>
              </a:rPr>
            </a:br>
            <a:br>
              <a:rPr lang="ru-RU" altLang="en-US" sz="2400" b="1">
                <a:latin typeface="Times New Roman" charset="0"/>
              </a:rPr>
            </a:br>
            <a:br>
              <a:rPr lang="ru-RU" altLang="en-US" sz="2400" b="1">
                <a:latin typeface="Times New Roman" charset="0"/>
              </a:rPr>
            </a:br>
            <a:r>
              <a:rPr lang="ru-RU" altLang="en-US" sz="2400" b="1">
                <a:latin typeface="Times New Roman" charset="0"/>
              </a:rPr>
              <a:t>Калверт Дж. Подо льдом к полюсу. - М., 1962. - С.18: табл.</a:t>
            </a:r>
            <a:endParaRPr lang="ru-RU" altLang="en-US" sz="2400" b="1">
              <a:latin typeface="Times New Roman" charset="0"/>
            </a:endParaRPr>
          </a:p>
        </p:txBody>
      </p:sp>
      <p:sp>
        <p:nvSpPr>
          <p:cNvPr id="5" name="Замещающее содержимое 4"/>
          <p:cNvSpPr/>
          <p:nvPr>
            <p:ph sz="half" idx="2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sp>
        <p:nvSpPr>
          <p:cNvPr id="6" name="Замещающее содержимое 5"/>
          <p:cNvSpPr/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" name="Изображение 1" descr="IMG_20180423_115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825" y="29210"/>
            <a:ext cx="8397240" cy="6297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6200" y="4996815"/>
            <a:ext cx="10515600" cy="1325563"/>
          </a:xfrm>
        </p:spPr>
        <p:txBody>
          <a:bodyPr/>
          <a:p>
            <a:endParaRPr lang="ru-RU" altLang="en-US" sz="2400">
              <a:latin typeface="Times New Roman" charset="0"/>
            </a:endParaRPr>
          </a:p>
        </p:txBody>
      </p:sp>
      <p:sp>
        <p:nvSpPr>
          <p:cNvPr id="8" name="Замещающее содержимое 7"/>
          <p:cNvSpPr/>
          <p:nvPr>
            <p:ph sz="half" idx="1"/>
          </p:nvPr>
        </p:nvSpPr>
        <p:spPr>
          <a:xfrm>
            <a:off x="1457325" y="4836160"/>
            <a:ext cx="9856470" cy="4123055"/>
          </a:xfrm>
        </p:spPr>
        <p:txBody>
          <a:bodyPr/>
          <a:p>
            <a:pPr marL="457200" lvl="1" indent="0">
              <a:buNone/>
            </a:pPr>
            <a:endParaRPr lang="ru-RU" altLang="en-US" sz="2000" b="1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 sz="2000" b="1">
              <a:latin typeface="Times New Roman" charset="0"/>
            </a:endParaRPr>
          </a:p>
          <a:p>
            <a:pPr marL="457200" lvl="1" indent="0">
              <a:buNone/>
            </a:pPr>
            <a:r>
              <a:rPr lang="ru-RU" altLang="en-US" sz="2000" b="1">
                <a:latin typeface="Times New Roman" charset="0"/>
              </a:rPr>
              <a:t>Стил Дж. Морской дракон / Дж. Стил. ‒ Л., 1966. ‒ 271 с. : ил.</a:t>
            </a:r>
            <a:endParaRPr lang="ru-RU" altLang="en-US" sz="2000" b="1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 sz="2000" b="1">
              <a:latin typeface="Times New Roman" charset="0"/>
            </a:endParaRPr>
          </a:p>
        </p:txBody>
      </p:sp>
      <p:pic>
        <p:nvPicPr>
          <p:cNvPr id="3" name="Замещающее содержимое 2" descr="21. Стил Морской Дракон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183640" y="240665"/>
            <a:ext cx="2945130" cy="4967605"/>
          </a:xfrm>
          <a:prstGeom prst="rect">
            <a:avLst/>
          </a:prstGeom>
        </p:spPr>
      </p:pic>
      <p:pic>
        <p:nvPicPr>
          <p:cNvPr id="2" name="Изображение 1" descr="IMG_20180419_1035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05" y="298450"/>
            <a:ext cx="6543675" cy="49091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72870" y="365125"/>
            <a:ext cx="9980930" cy="1325880"/>
          </a:xfrm>
        </p:spPr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13. Подводный фронт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64260" y="267335"/>
            <a:ext cx="4110355" cy="5481955"/>
          </a:xfrm>
          <a:prstGeom prst="rect">
            <a:avLst/>
          </a:prstGeom>
        </p:spPr>
      </p:pic>
      <p:pic>
        <p:nvPicPr>
          <p:cNvPr id="6" name="Замещающее содержимое 5" descr="14. Подводный фронт Холодной войны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3230" y="69850"/>
            <a:ext cx="3194685" cy="568071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252855" y="5896610"/>
            <a:ext cx="997966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/>
            <a:r>
              <a:rPr sz="24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Подводный фронт «холодной войны</a:t>
            </a:r>
            <a:r>
              <a:rPr lang="ru-RU" sz="24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»</a:t>
            </a:r>
            <a:r>
              <a:rPr sz="24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: сборник. ‒ М. ; СПб., 2002. ‒ </a:t>
            </a:r>
            <a:endParaRPr sz="24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marL="0" indent="0" algn="l"/>
            <a:r>
              <a:rPr sz="24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477 с. : портр., ил. ‒    Библиогр.: с. 474-475. </a:t>
            </a:r>
            <a:endParaRPr lang="ru-RU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 descr="IMG_20180417_1549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49730" y="405130"/>
            <a:ext cx="3302635" cy="411543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779780" y="4516120"/>
            <a:ext cx="4306570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latin typeface="Times New Roman" charset="0"/>
              </a:rPr>
              <a:t>Леонид Гаврилович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Осипенко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(11.05.1920-14.03.1997)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Герой Советского Союза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контр-адмирал</a:t>
            </a:r>
            <a:endParaRPr lang="ru-RU" altLang="en-US" sz="2000" b="1">
              <a:latin typeface="Times New Roman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7167880" y="4546600"/>
            <a:ext cx="341058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latin typeface="Times New Roman" charset="0"/>
              </a:rPr>
              <a:t>Лев Михайлович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Жильцов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(02.02.1928-27.02.1996)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Герой Советского Союза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контр-адмирал</a:t>
            </a:r>
            <a:endParaRPr lang="ru-RU" altLang="en-US" sz="2000" b="1">
              <a:latin typeface="Times New Roman" charset="0"/>
            </a:endParaRPr>
          </a:p>
        </p:txBody>
      </p:sp>
      <p:pic>
        <p:nvPicPr>
          <p:cNvPr id="4" name="Изображение 3" descr="0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8350" y="349250"/>
            <a:ext cx="3102610" cy="42430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2. ПЛ проект 6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0075"/>
            <a:ext cx="10058400" cy="565721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4093845" y="6399530"/>
            <a:ext cx="504825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2400" b="1">
                <a:latin typeface="Times New Roman" charset="0"/>
              </a:rPr>
              <a:t>Подводная лодка К-3 (проекта 627)</a:t>
            </a:r>
            <a:endParaRPr lang="ru-RU" altLang="en-US" sz="2400" b="1">
              <a:latin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8" name="Замещающее содержимое 7"/>
          <p:cNvSpPr/>
          <p:nvPr>
            <p:ph sz="half" idx="1"/>
          </p:nvPr>
        </p:nvSpPr>
        <p:spPr/>
        <p:txBody>
          <a:bodyPr/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</p:txBody>
      </p:sp>
      <p:pic>
        <p:nvPicPr>
          <p:cNvPr id="7" name="Замещающее содержимое 6" descr="IMG_20180415_14400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7995" y="391795"/>
            <a:ext cx="4488180" cy="5986145"/>
          </a:xfrm>
          <a:prstGeom prst="rect">
            <a:avLst/>
          </a:prstGeom>
        </p:spPr>
      </p:pic>
      <p:pic>
        <p:nvPicPr>
          <p:cNvPr id="2" name="Изображение 1" descr="IMG_20180415_144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005" y="394970"/>
            <a:ext cx="4396740" cy="58642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4285" y="4499610"/>
            <a:ext cx="10515600" cy="1325563"/>
          </a:xfrm>
        </p:spPr>
        <p:txBody>
          <a:bodyPr/>
          <a:p>
            <a:endParaRPr lang="ru-RU" altLang="en-US" sz="2400">
              <a:latin typeface="Times New Roman" charset="0"/>
            </a:endParaRPr>
          </a:p>
        </p:txBody>
      </p:sp>
      <p:sp>
        <p:nvSpPr>
          <p:cNvPr id="8" name="Замещающее содержимое 7"/>
          <p:cNvSpPr/>
          <p:nvPr>
            <p:ph sz="half" idx="1"/>
          </p:nvPr>
        </p:nvSpPr>
        <p:spPr>
          <a:xfrm>
            <a:off x="945515" y="4836795"/>
            <a:ext cx="10544175" cy="4519295"/>
          </a:xfrm>
        </p:spPr>
        <p:txBody>
          <a:bodyPr/>
          <a:p>
            <a:pPr marL="457200" lvl="1" indent="0">
              <a:buNone/>
            </a:pPr>
            <a:endParaRPr lang="ru-RU" altLang="en-US" b="1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 b="1">
              <a:latin typeface="Times New Roman" charset="0"/>
            </a:endParaRPr>
          </a:p>
          <a:p>
            <a:pPr marL="457200" lvl="1" indent="0">
              <a:buNone/>
            </a:pPr>
            <a:r>
              <a:rPr lang="ru-RU" altLang="en-US" b="1">
                <a:latin typeface="Times New Roman" charset="0"/>
              </a:rPr>
              <a:t>Михайловский А.П. Вертикальное всплытие </a:t>
            </a:r>
            <a:r>
              <a:rPr lang="en-US" altLang="ru-RU" b="1">
                <a:latin typeface="Times New Roman" charset="0"/>
              </a:rPr>
              <a:t>/ </a:t>
            </a:r>
            <a:r>
              <a:rPr lang="ru-RU" altLang="en-US" b="1">
                <a:latin typeface="Times New Roman" charset="0"/>
              </a:rPr>
              <a:t>А.П. Михайловский. ‒ СПб., 1995. ‒ 534 с. : портр., ил., карты.</a:t>
            </a:r>
            <a:endParaRPr lang="ru-RU" altLang="en-US" b="1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</p:txBody>
      </p:sp>
      <p:pic>
        <p:nvPicPr>
          <p:cNvPr id="3" name="Замещающее содержимое 2" descr="23. А.П. Михайловский. Вертикальное всплытие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323205" y="203200"/>
            <a:ext cx="6659245" cy="5254625"/>
          </a:xfrm>
          <a:prstGeom prst="rect">
            <a:avLst/>
          </a:prstGeom>
        </p:spPr>
      </p:pic>
      <p:pic>
        <p:nvPicPr>
          <p:cNvPr id="2" name="Изображение 1" descr="IMG_20180426_093551"/>
          <p:cNvPicPr>
            <a:picLocks noChangeAspect="1"/>
          </p:cNvPicPr>
          <p:nvPr/>
        </p:nvPicPr>
        <p:blipFill>
          <a:blip r:embed="rId2"/>
          <a:srcRect l="9738" t="-1678" b="-10336"/>
          <a:stretch>
            <a:fillRect/>
          </a:stretch>
        </p:blipFill>
        <p:spPr>
          <a:xfrm>
            <a:off x="1664970" y="91440"/>
            <a:ext cx="3072765" cy="60204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 descr="IMG_20180417_154505"/>
          <p:cNvPicPr>
            <a:picLocks noChangeAspect="1"/>
          </p:cNvPicPr>
          <p:nvPr/>
        </p:nvPicPr>
        <p:blipFill>
          <a:blip r:embed="rId1"/>
          <a:srcRect t="-4393" r="-2705"/>
          <a:stretch>
            <a:fillRect/>
          </a:stretch>
        </p:blipFill>
        <p:spPr>
          <a:xfrm>
            <a:off x="6993890" y="-6350"/>
            <a:ext cx="4392930" cy="473075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7044690" y="4712335"/>
            <a:ext cx="3961130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latin typeface="Times New Roman" charset="0"/>
              </a:rPr>
              <a:t>Иван Романович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Дубяга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(16.01.1929-22.02.1999)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Герой Советского Союза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контр-адмирал</a:t>
            </a:r>
            <a:endParaRPr lang="ru-RU" altLang="en-US" sz="2000" b="1">
              <a:latin typeface="Times New Roman" charset="0"/>
            </a:endParaRPr>
          </a:p>
        </p:txBody>
      </p:sp>
      <p:pic>
        <p:nvPicPr>
          <p:cNvPr id="5" name="Изображение 4" descr="IMG_20180420_0928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0630" y="175260"/>
            <a:ext cx="3968115" cy="472694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978535" y="4863465"/>
            <a:ext cx="4235450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latin typeface="Times New Roman" charset="0"/>
              </a:rPr>
              <a:t>Аркадий Петрович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Михайловский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(22.06.1925-17.05.2011)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Герой Советского Союза</a:t>
            </a:r>
            <a:endParaRPr lang="ru-RU" altLang="en-US" sz="2000" b="1">
              <a:latin typeface="Times New Roman" charset="0"/>
            </a:endParaRPr>
          </a:p>
          <a:p>
            <a:pPr algn="ctr"/>
            <a:r>
              <a:rPr lang="ru-RU" altLang="en-US" sz="2000" b="1">
                <a:latin typeface="Times New Roman" charset="0"/>
              </a:rPr>
              <a:t>адмирал</a:t>
            </a:r>
            <a:endParaRPr lang="ru-RU" altLang="en-US" sz="2000" b="1">
              <a:latin typeface="Times New 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4385" y="5436870"/>
            <a:ext cx="10560685" cy="975995"/>
          </a:xfrm>
        </p:spPr>
        <p:txBody>
          <a:bodyPr>
            <a:normAutofit fontScale="90000"/>
          </a:bodyPr>
          <a:p>
            <a:br>
              <a:rPr lang="ru-RU" altLang="en-US" sz="2400">
                <a:latin typeface="Times New Roman" charset="0"/>
              </a:rPr>
            </a:br>
            <a:r>
              <a:rPr lang="ru-RU" altLang="en-US" sz="2400" b="1">
                <a:latin typeface="Times New Roman" charset="0"/>
              </a:rPr>
              <a:t>Меркушов В.А. Записки подводника, 1905-1915 / В.А. Меркушов. ‒ М., 2004. ‒ 623 с. : портр. </a:t>
            </a:r>
            <a:r>
              <a:rPr lang="ru-RU" altLang="en-US" sz="2800">
                <a:latin typeface="Times New Roman" charset="0"/>
              </a:rPr>
              <a:t> </a:t>
            </a:r>
            <a:endParaRPr lang="ru-RU" altLang="en-US" sz="2800">
              <a:latin typeface="Times New Roman" charset="0"/>
            </a:endParaRPr>
          </a:p>
        </p:txBody>
      </p:sp>
      <p:pic>
        <p:nvPicPr>
          <p:cNvPr id="4" name="Замещающее содержимое 3" descr="4. Меркушов Записки подводника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14145" y="396875"/>
            <a:ext cx="8201660" cy="51758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4585" y="5447665"/>
            <a:ext cx="10515600" cy="1325563"/>
          </a:xfrm>
        </p:spPr>
        <p:txBody>
          <a:bodyPr/>
          <a:p>
            <a:r>
              <a:rPr lang="ru-RU" altLang="en-US" sz="2400" b="1">
                <a:latin typeface="Times New Roman" charset="0"/>
              </a:rPr>
              <a:t>Голосов Р.А. Освоение Арктики и подводный флот России // Воен. мысль. ‒ 2006. ‒ № 3. ‒ С. 46-52 : портр. </a:t>
            </a:r>
            <a:endParaRPr lang="ru-RU" altLang="en-US" sz="2400" b="1">
              <a:latin typeface="Times New Roman" charset="0"/>
            </a:endParaRPr>
          </a:p>
        </p:txBody>
      </p:sp>
      <p:pic>
        <p:nvPicPr>
          <p:cNvPr id="3" name="Замещающее содержимое 2" descr="25. Голосов. Освоение Арктики и подводный флот России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393180" y="409575"/>
            <a:ext cx="2662555" cy="4740910"/>
          </a:xfrm>
          <a:prstGeom prst="rect">
            <a:avLst/>
          </a:prstGeom>
        </p:spPr>
      </p:pic>
      <p:pic>
        <p:nvPicPr>
          <p:cNvPr id="2" name="Замещающее содержимое 1" descr="IMG_20180418_08553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5715" y="697865"/>
            <a:ext cx="3197225" cy="42640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 descr="IMG_20180419_155944"/>
          <p:cNvPicPr>
            <a:picLocks noChangeAspect="1"/>
          </p:cNvPicPr>
          <p:nvPr/>
        </p:nvPicPr>
        <p:blipFill>
          <a:blip r:embed="rId1"/>
          <a:srcRect t="-78"/>
          <a:stretch>
            <a:fillRect/>
          </a:stretch>
        </p:blipFill>
        <p:spPr>
          <a:xfrm>
            <a:off x="213360" y="59055"/>
            <a:ext cx="3942080" cy="566801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97510" y="5834380"/>
            <a:ext cx="1124458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latin typeface="Times New Roman" charset="0"/>
              </a:rPr>
              <a:t> </a:t>
            </a:r>
            <a:r>
              <a:rPr lang="ru-RU" altLang="en-US" sz="2400" b="1">
                <a:latin typeface="Times New Roman" charset="0"/>
              </a:rPr>
              <a:t>Фёдоров М.Р. Командиры подводных кораблей / М.Р. Фёдоров. - СПб., 2013. -        1016 с.: портр., ил.</a:t>
            </a:r>
            <a:endParaRPr lang="ru-RU" altLang="en-US" sz="2400" b="1">
              <a:latin typeface="Times New Roman" charset="0"/>
            </a:endParaRPr>
          </a:p>
        </p:txBody>
      </p:sp>
      <p:pic>
        <p:nvPicPr>
          <p:cNvPr id="7" name="Изображение 6" descr="IMG_20180419_1600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28770" y="120650"/>
            <a:ext cx="4044950" cy="5454015"/>
          </a:xfrm>
          <a:prstGeom prst="rect">
            <a:avLst/>
          </a:prstGeom>
        </p:spPr>
      </p:pic>
      <p:pic>
        <p:nvPicPr>
          <p:cNvPr id="8" name="Изображение 7" descr="IMG_20180419_1600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35" y="80645"/>
            <a:ext cx="4099560" cy="54679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87655" y="199390"/>
            <a:ext cx="11801475" cy="10271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ctr" defTabSz="914400">
              <a:tabLst>
                <a:tab pos="89535" algn="l"/>
                <a:tab pos="179070" algn="l"/>
              </a:tabLst>
            </a:pPr>
            <a:r>
              <a:rPr sz="2400" b="1" u="none">
                <a:latin typeface="Times New Roman" charset="0"/>
                <a:ea typeface="Times New Roman" charset="0"/>
                <a:cs typeface="Times New Roman" charset="0"/>
              </a:rPr>
              <a:t>Список литературы</a:t>
            </a:r>
            <a:endParaRPr sz="24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 defTabSz="914400">
              <a:tabLst>
                <a:tab pos="89535" algn="l"/>
                <a:tab pos="179070" algn="l"/>
              </a:tabLst>
            </a:pPr>
            <a:endParaRPr sz="24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>
              <a:tabLst>
                <a:tab pos="89535" algn="l"/>
                <a:tab pos="179070" algn="l"/>
              </a:tabLst>
            </a:pP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Андерсон У. «Наутилус» у Северного полюса </a:t>
            </a:r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: сокр. пер. с англ.</a:t>
            </a: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 // Вокруг света под водой</a:t>
            </a:r>
            <a:r>
              <a:rPr lang="ru-RU" sz="2000" b="1" u="none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  ‒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>
              <a:tabLst>
                <a:tab pos="89535" algn="l"/>
                <a:tab pos="179070" algn="l"/>
              </a:tabLst>
            </a:pP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С. 17-102.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>
              <a:tabLst>
                <a:tab pos="89535" algn="l"/>
                <a:tab pos="179070" algn="l"/>
              </a:tabLst>
            </a:pP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>
              <a:tabLst>
                <a:tab pos="89535" algn="l"/>
                <a:tab pos="179070" algn="l"/>
              </a:tabLst>
            </a:pP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 Дыгало В.А. Экспедиция особого назначения в Северном Ледовитом океане [1940, 1955 гг.]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// Полярный архив / под ред. П.В. Боярского. ‒ М., 2003. ‒ С. 215-224 : фот. 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Калверт Дж. Подо льдом к полюсу </a:t>
            </a:r>
            <a:r>
              <a:rPr lang="ru-RU" sz="2000" b="1" u="none">
                <a:latin typeface="Times New Roman" charset="0"/>
                <a:ea typeface="Times New Roman" charset="0"/>
                <a:cs typeface="Times New Roman" charset="0"/>
              </a:rPr>
              <a:t>/ Дж. Калверт</a:t>
            </a: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. ‒ М., 1962. ‒ 208 с. : ил.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Меркушов В.А. Записки подводника </a:t>
            </a:r>
            <a:r>
              <a:rPr lang="ru-RU" sz="2000" b="1" u="none">
                <a:latin typeface="Times New Roman" charset="0"/>
                <a:ea typeface="Times New Roman" charset="0"/>
                <a:cs typeface="Times New Roman" charset="0"/>
              </a:rPr>
              <a:t>/ В.А. Меркушов</a:t>
            </a: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. ‒ М., 2004. ‒ 623 с. : портр.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Михайловский А.П. Вертикальное всплытие </a:t>
            </a:r>
            <a:r>
              <a:rPr lang="ru-RU" sz="2000" b="1" u="none">
                <a:latin typeface="Times New Roman" charset="0"/>
                <a:ea typeface="Times New Roman" charset="0"/>
                <a:cs typeface="Times New Roman" charset="0"/>
              </a:rPr>
              <a:t>/ А.П. Михайловский</a:t>
            </a: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. ‒ СПб., 1995. ‒ 534 с. : портр, ил., карты.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 Подводный фронт «холодной войны</a:t>
            </a:r>
            <a:r>
              <a:rPr lang="ru-RU" sz="2000" b="1" u="none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: сборник. ‒ М. ; СПб., 2002. ‒ 477 с. : портр., ил. ‒ Библиогр.: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 с. 474-475.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1" u="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Свердруп Х. Во льды на подводной лодке </a:t>
            </a:r>
            <a:r>
              <a:rPr lang="ru-RU"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/ Х. Свердруп</a:t>
            </a:r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. ‒ Л., 1932. ‒ 116 с. : фот., карта.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r>
              <a:rPr sz="2000" b="0" u="none">
                <a:latin typeface="Times New Roman" charset="0"/>
                <a:ea typeface="Times New Roman" charset="0"/>
                <a:cs typeface="Times New Roman" charset="0"/>
              </a:rPr>
              <a:t>  </a:t>
            </a:r>
            <a:endParaRPr lang="ru-RU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4585" y="5447665"/>
            <a:ext cx="10515600" cy="1325563"/>
          </a:xfrm>
        </p:spPr>
        <p:txBody>
          <a:bodyPr>
            <a:normAutofit fontScale="90000"/>
          </a:bodyPr>
          <a:p>
            <a:pPr algn="ctr"/>
            <a:br>
              <a:rPr lang="ru-RU" altLang="en-US" sz="2400" b="1">
                <a:latin typeface="Times New Roman" charset="0"/>
              </a:rPr>
            </a:br>
            <a:br>
              <a:rPr lang="ru-RU" altLang="en-US" sz="2400" b="1">
                <a:latin typeface="Times New Roman" charset="0"/>
              </a:rPr>
            </a:br>
            <a:br>
              <a:rPr lang="ru-RU" altLang="en-US" sz="2400" b="1">
                <a:latin typeface="Times New Roman" charset="0"/>
              </a:rPr>
            </a:br>
            <a:endParaRPr lang="ru-RU" altLang="en-US" sz="2400" b="1">
              <a:latin typeface="Times New Roman" charset="0"/>
            </a:endParaRPr>
          </a:p>
        </p:txBody>
      </p:sp>
      <p:sp>
        <p:nvSpPr>
          <p:cNvPr id="5" name="Замещающее содержимое 4"/>
          <p:cNvSpPr/>
          <p:nvPr>
            <p:ph sz="half" idx="2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sp>
        <p:nvSpPr>
          <p:cNvPr id="6" name="Замещающее содержимое 5"/>
          <p:cNvSpPr/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20040" y="-600710"/>
            <a:ext cx="11232515" cy="7467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endParaRPr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/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marL="0" indent="0" algn="l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Стил Дж. Морской дракон </a:t>
            </a:r>
            <a:r>
              <a:rPr lang="ru-RU"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/ Дж. Стил</a:t>
            </a:r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. ‒ Л., 1966. ‒ 271 с. : ил.</a:t>
            </a:r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marL="0" indent="0" algn="l"/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marL="0" indent="0" algn="l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Фёдоров </a:t>
            </a:r>
            <a:r>
              <a:rPr lang="ru-RU"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М</a:t>
            </a:r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.Р. Командиры подводных кораблей </a:t>
            </a:r>
            <a:r>
              <a:rPr lang="ru-RU"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/ М.Р. Фёдоров</a:t>
            </a:r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. ‒ СПб., 2013. ‒ 1016 с.: портр.</a:t>
            </a:r>
            <a:r>
              <a:rPr sz="2000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 </a:t>
            </a:r>
            <a:endParaRPr sz="2000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marL="0" indent="0" algn="ctr"/>
            <a:r>
              <a:rPr lang="en-US" sz="2000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*   *   *</a:t>
            </a:r>
            <a:endParaRPr lang="en-US" sz="2000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marL="0" indent="0"/>
            <a:r>
              <a:rPr lang="en-US" altLang="ru-RU" sz="2000" b="1">
                <a:latin typeface="Times New Roman" charset="0"/>
                <a:sym typeface="+mn-ea"/>
              </a:rPr>
              <a:t>Anderson W. Nautilus 90 North / W. Anderson, C. Blair</a:t>
            </a:r>
            <a:r>
              <a:rPr lang="ru-RU" altLang="en-US" sz="2000" b="1">
                <a:latin typeface="Times New Roman" charset="0"/>
                <a:sym typeface="+mn-ea"/>
              </a:rPr>
              <a:t>, </a:t>
            </a:r>
            <a:r>
              <a:rPr lang="en-US" altLang="ru-RU" sz="2000" b="1">
                <a:latin typeface="Times New Roman" charset="0"/>
                <a:sym typeface="+mn-ea"/>
              </a:rPr>
              <a:t>J</a:t>
            </a:r>
            <a:r>
              <a:rPr lang="en-US" altLang="en-US" sz="2000" b="1">
                <a:latin typeface="Times New Roman" charset="0"/>
                <a:sym typeface="+mn-ea"/>
              </a:rPr>
              <a:t>r</a:t>
            </a:r>
            <a:r>
              <a:rPr lang="en-US" altLang="ru-RU" sz="2000" b="1">
                <a:latin typeface="Times New Roman" charset="0"/>
                <a:sym typeface="+mn-ea"/>
              </a:rPr>
              <a:t>. - London</a:t>
            </a:r>
            <a:r>
              <a:rPr lang="ru-RU" altLang="en-US" sz="2000" b="1">
                <a:latin typeface="Times New Roman" charset="0"/>
                <a:sym typeface="+mn-ea"/>
              </a:rPr>
              <a:t>,</a:t>
            </a:r>
            <a:r>
              <a:rPr lang="en-US" altLang="ru-RU" sz="2000" b="1">
                <a:latin typeface="Times New Roman" charset="0"/>
                <a:sym typeface="+mn-ea"/>
              </a:rPr>
              <a:t> 1959</a:t>
            </a:r>
            <a:r>
              <a:rPr lang="ru-RU" altLang="ru-RU" sz="2000" b="1">
                <a:latin typeface="Times New Roman" charset="0"/>
                <a:sym typeface="+mn-ea"/>
              </a:rPr>
              <a:t>. </a:t>
            </a:r>
            <a:r>
              <a:rPr lang="en-US" altLang="ru-RU" sz="2000" b="1">
                <a:latin typeface="Times New Roman" charset="0"/>
                <a:sym typeface="+mn-ea"/>
              </a:rPr>
              <a:t>- </a:t>
            </a:r>
            <a:r>
              <a:rPr lang="ru-RU" altLang="en-US" sz="2000" b="1">
                <a:latin typeface="Times New Roman" charset="0"/>
                <a:sym typeface="+mn-ea"/>
              </a:rPr>
              <a:t>190 р.: </a:t>
            </a:r>
            <a:r>
              <a:rPr lang="en-US" altLang="ru-RU" sz="2000" b="1">
                <a:latin typeface="Times New Roman" charset="0"/>
                <a:sym typeface="+mn-ea"/>
              </a:rPr>
              <a:t>ill. </a:t>
            </a:r>
            <a:endParaRPr lang="en-US" altLang="ru-RU" sz="2000" b="1">
              <a:latin typeface="Times New Roman" charset="0"/>
              <a:sym typeface="+mn-ea"/>
            </a:endParaRPr>
          </a:p>
          <a:p>
            <a:pPr marL="0" indent="0"/>
            <a:endParaRPr sz="2000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marL="0" indent="0" algn="ctr"/>
            <a:r>
              <a:rPr sz="24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Материалы из периодической печати</a:t>
            </a:r>
            <a:endParaRPr sz="24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endParaRPr sz="24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Голосов Р.А. Освоение Арктики и подводный флот России // Воен. мысль. ‒ 2006. ‒ № 3. ‒ </a:t>
            </a:r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С. 46-52: портр.</a:t>
            </a:r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«Проводка подлодок вполне возможна Северным морским путём»: Документы о первом плавании подводной лодки [Щ-423] вдоль северного побережья СССР / публ. А.А. Бочарова // Подвод.флот. ‒ 2001. ‒ № 6. ‒ С.6-18: фот., ил.</a:t>
            </a:r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 Реданский В. У истоков подлёдного плавания // Мор.сб. ‒ 2001. ‒ № 12. ‒ С. 81-85 : портр., ил. </a:t>
            </a:r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Чефонов Н. кап. 1 ранга. Сквозь туманы, льды и штормы (к 50-летию первого в истории перехода подводной лодки Северным морским путём) // Мор. сб. ‒ 1990. ‒ № 10. ‒ С. 71-74 : портр., ил</a:t>
            </a:r>
            <a:r>
              <a:rPr lang="ru-RU"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.</a:t>
            </a:r>
            <a:endParaRPr lang="ru-RU"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pPr algn="l"/>
            <a:endParaRPr lang="ru-RU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43428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Центральная военно-морская библиотека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191023, г. Санкт-Петербург</a:t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Кожевенная линия, д. 42.</a:t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http://cnlib.ru/</a:t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navallib_db@mil.ru</a:t>
            </a:r>
            <a:endParaRPr lang="ru-RU" sz="3200" dirty="0"/>
          </a:p>
        </p:txBody>
      </p:sp>
      <p:pic>
        <p:nvPicPr>
          <p:cNvPr id="4" name="Содержимое 3" descr="IMG_5466-12-04-18-16-25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494280" y="2353310"/>
            <a:ext cx="6905625" cy="3771900"/>
          </a:xfrm>
        </p:spPr>
      </p:pic>
      <p:sp>
        <p:nvSpPr>
          <p:cNvPr id="5" name="TextBox 4"/>
          <p:cNvSpPr txBox="1"/>
          <p:nvPr/>
        </p:nvSpPr>
        <p:spPr>
          <a:xfrm>
            <a:off x="1745615" y="6250940"/>
            <a:ext cx="85274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 Ю.А. Мухина – заведующая библиографическим отделом ЦВМБ.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 descr="5. Редански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0870" y="417195"/>
            <a:ext cx="4655185" cy="5766435"/>
          </a:xfrm>
          <a:prstGeom prst="rect">
            <a:avLst/>
          </a:prstGeom>
        </p:spPr>
      </p:pic>
      <p:pic>
        <p:nvPicPr>
          <p:cNvPr id="3" name="Изображение 2" descr="IMG_20180414_14335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1030" y="194310"/>
            <a:ext cx="4204335" cy="592264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51180" y="6209030"/>
            <a:ext cx="121539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charset="0"/>
              </a:rPr>
              <a:t>Реданский В.Г. У истоков подлёдного плавания // Мор.сб. - 2001. - № 12. - С. 81-85 : ил., портр. </a:t>
            </a:r>
            <a:endParaRPr lang="ru-RU" altLang="en-US" sz="2000" b="1">
              <a:latin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Замещающее содержимое 3" descr="7. Во льды на подводной лодке"/>
          <p:cNvPicPr>
            <a:picLocks noChangeAspect="1"/>
          </p:cNvPicPr>
          <p:nvPr>
            <p:ph idx="1"/>
          </p:nvPr>
        </p:nvPicPr>
        <p:blipFill>
          <a:blip r:embed="rId1"/>
          <a:srcRect r="-13738"/>
          <a:stretch>
            <a:fillRect/>
          </a:stretch>
        </p:blipFill>
        <p:spPr>
          <a:xfrm>
            <a:off x="1877060" y="189865"/>
            <a:ext cx="8051800" cy="5327015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1539875" y="5156200"/>
            <a:ext cx="8547735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266700" algn="l"/>
            <a:endParaRPr sz="24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266700" algn="l"/>
            <a:r>
              <a:rPr sz="2400" b="1" u="none">
                <a:latin typeface="Times New Roman" charset="0"/>
                <a:ea typeface="Times New Roman" charset="0"/>
                <a:cs typeface="Times New Roman" charset="0"/>
              </a:rPr>
              <a:t>Свердруп Х. Во льды на подводной лодке </a:t>
            </a:r>
            <a:r>
              <a:rPr lang="ru-RU" sz="2400" b="1" u="none">
                <a:latin typeface="Times New Roman" charset="0"/>
                <a:ea typeface="Times New Roman" charset="0"/>
                <a:cs typeface="Times New Roman" charset="0"/>
              </a:rPr>
              <a:t>/ Х. Свердруп</a:t>
            </a:r>
            <a:r>
              <a:rPr sz="2400" b="1" u="none">
                <a:latin typeface="Times New Roman" charset="0"/>
                <a:ea typeface="Times New Roman" charset="0"/>
                <a:cs typeface="Times New Roman" charset="0"/>
              </a:rPr>
              <a:t>. ‒ </a:t>
            </a:r>
            <a:r>
              <a:rPr lang="ru-RU" sz="2400" b="1" u="none">
                <a:latin typeface="Times New Roman" charset="0"/>
                <a:ea typeface="Times New Roman" charset="0"/>
                <a:cs typeface="Times New Roman" charset="0"/>
              </a:rPr>
              <a:t>2-е изд. - </a:t>
            </a:r>
            <a:r>
              <a:rPr sz="2400" b="1" u="none">
                <a:latin typeface="Times New Roman" charset="0"/>
                <a:ea typeface="Times New Roman" charset="0"/>
                <a:cs typeface="Times New Roman" charset="0"/>
              </a:rPr>
              <a:t>Л., 1932. ‒ 116 с. : фот., карта. </a:t>
            </a:r>
            <a:endParaRPr lang="ru-RU" altLang="en-US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4870" y="5168265"/>
            <a:ext cx="10516235" cy="653415"/>
          </a:xfrm>
        </p:spPr>
        <p:txBody>
          <a:bodyPr>
            <a:normAutofit fontScale="90000"/>
          </a:bodyPr>
          <a:p>
            <a:pPr algn="l"/>
            <a:r>
              <a:rPr lang="ru-RU" altLang="en-US" sz="2000">
                <a:latin typeface="Times New Roman" charset="0"/>
                <a:cs typeface="Times New Roman" charset="0"/>
                <a:sym typeface="+mn-ea"/>
              </a:rPr>
              <a:t>	</a:t>
            </a:r>
            <a:r>
              <a:rPr lang="ru-RU" altLang="en-US" sz="2400">
                <a:latin typeface="Times New Roman" charset="0"/>
                <a:cs typeface="Times New Roman" charset="0"/>
                <a:sym typeface="+mn-ea"/>
              </a:rPr>
              <a:t> </a:t>
            </a:r>
            <a:r>
              <a:rPr lang="ru-RU" altLang="en-US" sz="2400" b="1">
                <a:latin typeface="Times New Roman" charset="0"/>
                <a:cs typeface="Times New Roman" charset="0"/>
                <a:sym typeface="+mn-ea"/>
              </a:rPr>
              <a:t> </a:t>
            </a:r>
            <a:r>
              <a:rPr lang="ru-RU" altLang="en-US" sz="2400" b="1">
                <a:latin typeface="Times New Roman" charset="0"/>
                <a:cs typeface="Times New Roman" charset="0"/>
              </a:rPr>
              <a:t>Харальд Свердруп - участник экспедиции на подводной лодке О-12 (руководитель научной части). </a:t>
            </a:r>
            <a:br>
              <a:rPr lang="ru-RU" altLang="en-US" sz="2400" b="1">
                <a:latin typeface="Times New Roman" charset="0"/>
                <a:cs typeface="Times New Roman" charset="0"/>
              </a:rPr>
            </a:br>
            <a:r>
              <a:rPr lang="ru-RU" altLang="en-US" sz="2400" b="1">
                <a:latin typeface="Times New Roman" charset="0"/>
                <a:cs typeface="Times New Roman" charset="0"/>
              </a:rPr>
              <a:t>	В 1936 г. Харальд Свердруп был назначен директором одного из крупнейших  океанографических институтов ‒ Института им. Скрипса в Калифорнии. Руководил его работой    12 лет. В 1948 г. он вернулся в Норвегию </a:t>
            </a:r>
            <a:br>
              <a:rPr lang="ru-RU" altLang="en-US" sz="2400" b="1">
                <a:latin typeface="Times New Roman" charset="0"/>
                <a:cs typeface="Times New Roman" charset="0"/>
              </a:rPr>
            </a:br>
            <a:r>
              <a:rPr lang="ru-RU" altLang="en-US" sz="2400" b="1">
                <a:latin typeface="Times New Roman" charset="0"/>
                <a:cs typeface="Times New Roman" charset="0"/>
              </a:rPr>
              <a:t>и возглавлял Норвежский полярный институт в Осло (до последних лет своей жизни). </a:t>
            </a:r>
            <a:r>
              <a:rPr lang="ru-RU" altLang="en-US" sz="2400" b="1">
                <a:latin typeface="Times New Roman" charset="0"/>
                <a:cs typeface="Times New Roman" charset="0"/>
                <a:sym typeface="+mn-ea"/>
              </a:rPr>
              <a:t>Его именем названа скала у мыса Мод  на восточном берегу Таймыра.</a:t>
            </a:r>
            <a:br>
              <a:rPr lang="ru-RU" altLang="en-US" sz="2400" b="1">
                <a:latin typeface="Times New Roman" charset="0"/>
                <a:cs typeface="Times New Roman" charset="0"/>
              </a:rPr>
            </a:br>
            <a:r>
              <a:rPr lang="ru-RU" altLang="en-US" sz="2400" b="1">
                <a:latin typeface="Times New Roman" charset="0"/>
                <a:cs typeface="Times New Roman" charset="0"/>
              </a:rPr>
              <a:t> </a:t>
            </a:r>
            <a:endParaRPr lang="ru-RU" altLang="en-US" sz="2400" b="1">
              <a:latin typeface="Times New Roman" charset="0"/>
              <a:cs typeface="Times New Roman" charset="0"/>
            </a:endParaRPr>
          </a:p>
        </p:txBody>
      </p:sp>
      <p:pic>
        <p:nvPicPr>
          <p:cNvPr id="4" name="Замещающее содержимое 3" descr="6. Х. Свердруп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83175" y="182245"/>
            <a:ext cx="2842895" cy="4039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9900" y="5330190"/>
            <a:ext cx="9996805" cy="1325880"/>
          </a:xfrm>
        </p:spPr>
        <p:txBody>
          <a:bodyPr/>
          <a:p>
            <a:pPr algn="l"/>
            <a:r>
              <a:rPr lang="ru-RU" altLang="en-US" sz="2000" b="1">
                <a:latin typeface="Times New Roman" charset="0"/>
                <a:cs typeface="Times New Roman" charset="0"/>
              </a:rPr>
              <a:t>                               </a:t>
            </a:r>
            <a:r>
              <a:rPr lang="ru-RU" altLang="en-US" sz="2400" b="1">
                <a:latin typeface="Times New Roman" charset="0"/>
                <a:cs typeface="Times New Roman" charset="0"/>
              </a:rPr>
              <a:t>  Хьюберт Уилкинс, 1926 год</a:t>
            </a:r>
            <a:br>
              <a:rPr lang="ru-RU" altLang="en-US" sz="2400" b="1">
                <a:latin typeface="Times New Roman" charset="0"/>
                <a:cs typeface="Times New Roman" charset="0"/>
              </a:rPr>
            </a:br>
            <a:r>
              <a:rPr lang="ru-RU" altLang="en-US" sz="2400" b="1">
                <a:latin typeface="Times New Roman" charset="0"/>
                <a:cs typeface="Times New Roman" charset="0"/>
              </a:rPr>
              <a:t>Организатор  и руководиель экспедиции к Северному полюсу </a:t>
            </a:r>
            <a:br>
              <a:rPr lang="ru-RU" altLang="en-US" sz="2400" b="1">
                <a:latin typeface="Times New Roman" charset="0"/>
                <a:cs typeface="Times New Roman" charset="0"/>
              </a:rPr>
            </a:br>
            <a:r>
              <a:rPr lang="ru-RU" altLang="en-US" sz="2400" b="1">
                <a:latin typeface="Times New Roman" charset="0"/>
                <a:cs typeface="Times New Roman" charset="0"/>
              </a:rPr>
              <a:t>на ПЛ О-12 «Наутилус»</a:t>
            </a:r>
            <a:endParaRPr lang="ru-RU" altLang="en-US" sz="2400" b="1">
              <a:latin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138545" y="6479441"/>
            <a:ext cx="8496944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 Ю.А. Мухина – заведующая библиографическим отделом ЦВМБ.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амещающее содержимое 2" descr="IMG_20180425_201707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57905" y="177165"/>
            <a:ext cx="4033520" cy="5328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6560000" flipH="1">
            <a:off x="11349990" y="561975"/>
            <a:ext cx="76200" cy="1129665"/>
          </a:xfrm>
        </p:spPr>
        <p:txBody>
          <a:bodyPr/>
          <a:p>
            <a:endParaRPr lang="ru-RU" altLang="en-US" sz="2000">
              <a:latin typeface="Times New Roman" charset="0"/>
            </a:endParaRPr>
          </a:p>
        </p:txBody>
      </p:sp>
      <p:pic>
        <p:nvPicPr>
          <p:cNvPr id="6" name="Замещающее содержимое 5" descr="8. Проводка лодок вполне возможна Северным морским путём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03695" y="85725"/>
            <a:ext cx="4089400" cy="5469890"/>
          </a:xfrm>
          <a:prstGeom prst="rect">
            <a:avLst/>
          </a:prstGeom>
        </p:spPr>
      </p:pic>
      <p:sp>
        <p:nvSpPr>
          <p:cNvPr id="8" name="Замещающее содержимое 7"/>
          <p:cNvSpPr/>
          <p:nvPr>
            <p:ph sz="half" idx="1"/>
          </p:nvPr>
        </p:nvSpPr>
        <p:spPr>
          <a:xfrm>
            <a:off x="2567305" y="4558665"/>
            <a:ext cx="5181600" cy="4351338"/>
          </a:xfrm>
        </p:spPr>
        <p:txBody>
          <a:bodyPr/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>
              <a:latin typeface="Times New Roman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14985" y="5575300"/>
            <a:ext cx="2375852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en-US" sz="2400" b="1">
                <a:latin typeface="Times New Roman" charset="0"/>
              </a:rPr>
              <a:t>«Проводка подлодок вполне возможна Северным морским путём»: Документы </a:t>
            </a:r>
            <a:endParaRPr lang="ru-RU" altLang="en-US" sz="2400" b="1">
              <a:latin typeface="Times New Roman" charset="0"/>
            </a:endParaRPr>
          </a:p>
          <a:p>
            <a:pPr algn="l"/>
            <a:r>
              <a:rPr lang="ru-RU" altLang="en-US" sz="2400" b="1">
                <a:latin typeface="Times New Roman" charset="0"/>
              </a:rPr>
              <a:t>о первом плавании подводной лодки [Щ-423] вдоль северного побережья СССР </a:t>
            </a:r>
            <a:endParaRPr lang="ru-RU" altLang="en-US" sz="2400" b="1">
              <a:latin typeface="Times New Roman" charset="0"/>
            </a:endParaRPr>
          </a:p>
          <a:p>
            <a:pPr algn="l"/>
            <a:r>
              <a:rPr lang="ru-RU" altLang="en-US" sz="2400" b="1">
                <a:latin typeface="Times New Roman" charset="0"/>
              </a:rPr>
              <a:t>/ публ. А.А. Бочарова // Подвод.флот. ‒ 2001. ‒ № 6. ‒ С.6-18: фот., ил.</a:t>
            </a:r>
            <a:endParaRPr lang="ru-RU" altLang="en-US" sz="2400" b="1">
              <a:latin typeface="Times New Roman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28640" y="16510"/>
            <a:ext cx="41465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b="1">
                <a:latin typeface="Times New Roman" charset="0"/>
                <a:sym typeface="+mn-ea"/>
              </a:rPr>
              <a:t> </a:t>
            </a:r>
            <a:endParaRPr lang="ru-RU" altLang="en-US"/>
          </a:p>
        </p:txBody>
      </p:sp>
      <p:pic>
        <p:nvPicPr>
          <p:cNvPr id="3" name="Изображение 2" descr="IMG_20180420_0835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0780" y="123190"/>
            <a:ext cx="4003040" cy="5575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6900" y="3894455"/>
            <a:ext cx="4584065" cy="4945380"/>
          </a:xfrm>
        </p:spPr>
        <p:txBody>
          <a:bodyPr/>
          <a:p>
            <a:endParaRPr lang="ru-RU" altLang="en-US" sz="2400" b="1">
              <a:latin typeface="Times New Roman" charset="0"/>
            </a:endParaRPr>
          </a:p>
        </p:txBody>
      </p:sp>
      <p:sp>
        <p:nvSpPr>
          <p:cNvPr id="8" name="Замещающее содержимое 7"/>
          <p:cNvSpPr/>
          <p:nvPr>
            <p:ph sz="half" idx="1"/>
          </p:nvPr>
        </p:nvSpPr>
        <p:spPr>
          <a:xfrm>
            <a:off x="505460" y="4867910"/>
            <a:ext cx="4615815" cy="1141730"/>
          </a:xfrm>
        </p:spPr>
        <p:txBody>
          <a:bodyPr>
            <a:normAutofit fontScale="90000" lnSpcReduction="10000"/>
          </a:bodyPr>
          <a:p>
            <a:pPr marL="457200" lvl="1" indent="0">
              <a:buNone/>
            </a:pPr>
            <a:endParaRPr lang="ru-RU" altLang="en-US" sz="1600" b="1">
              <a:latin typeface="Times New Roman" charset="0"/>
            </a:endParaRPr>
          </a:p>
          <a:p>
            <a:pPr marL="457200" lvl="1" indent="0" algn="ctr">
              <a:buNone/>
            </a:pPr>
            <a:r>
              <a:rPr lang="ru-RU" altLang="en-US" sz="2000" b="1">
                <a:latin typeface="Times New Roman" charset="0"/>
              </a:rPr>
              <a:t>Фотография экипажа ПЛ Щ-423.</a:t>
            </a:r>
            <a:endParaRPr lang="ru-RU" altLang="en-US" sz="2000" b="1">
              <a:latin typeface="Times New Roman" charset="0"/>
            </a:endParaRPr>
          </a:p>
          <a:p>
            <a:pPr marL="457200" lvl="1" indent="0" algn="ctr">
              <a:buNone/>
            </a:pPr>
            <a:r>
              <a:rPr lang="ru-RU" altLang="en-US" sz="2000" b="1">
                <a:latin typeface="Times New Roman" charset="0"/>
              </a:rPr>
              <a:t>В верхнем ряду слева - командир</a:t>
            </a:r>
            <a:endParaRPr lang="ru-RU" altLang="en-US" sz="2000" b="1">
              <a:latin typeface="Times New Roman" charset="0"/>
            </a:endParaRPr>
          </a:p>
          <a:p>
            <a:pPr marL="457200" lvl="1" indent="0" algn="ctr">
              <a:buNone/>
            </a:pPr>
            <a:r>
              <a:rPr lang="ru-RU" altLang="en-US" sz="2000" b="1">
                <a:latin typeface="Times New Roman" charset="0"/>
              </a:rPr>
              <a:t>лодки И.М. Зайдулин</a:t>
            </a:r>
            <a:endParaRPr lang="ru-RU" altLang="en-US" sz="2000" b="1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 sz="2000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 sz="2000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 sz="1200">
              <a:latin typeface="Times New Roman" charset="0"/>
            </a:endParaRPr>
          </a:p>
          <a:p>
            <a:pPr marL="457200" lvl="1" indent="0">
              <a:buNone/>
            </a:pPr>
            <a:endParaRPr lang="ru-RU" altLang="en-US" sz="1800" b="1">
              <a:latin typeface="Times New Roman" charset="0"/>
              <a:sym typeface="+mn-ea"/>
            </a:endParaRPr>
          </a:p>
          <a:p>
            <a:pPr marL="457200" lvl="1" indent="0">
              <a:buNone/>
            </a:pPr>
            <a:endParaRPr lang="ru-RU" altLang="en-US" sz="1800">
              <a:latin typeface="Times New Roman" charset="0"/>
            </a:endParaRPr>
          </a:p>
        </p:txBody>
      </p:sp>
      <p:pic>
        <p:nvPicPr>
          <p:cNvPr id="3" name="Замещающее содержимое 2" descr="9. Экипаж ПЛ Щ-42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75740" y="233680"/>
            <a:ext cx="2700655" cy="480314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6200775" y="4895850"/>
            <a:ext cx="3474720" cy="121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endParaRPr lang="ru-RU" altLang="en-US" sz="2000" b="1">
              <a:latin typeface="Times New Roman" charset="0"/>
              <a:sym typeface="+mn-ea"/>
            </a:endParaRPr>
          </a:p>
          <a:p>
            <a:pPr algn="ctr"/>
            <a:r>
              <a:rPr lang="ru-RU" altLang="en-US" b="1">
                <a:latin typeface="Times New Roman" charset="0"/>
                <a:sym typeface="+mn-ea"/>
              </a:rPr>
              <a:t>Командир ПЛ Щ-423 капитан</a:t>
            </a:r>
            <a:endParaRPr lang="ru-RU" altLang="en-US" b="1">
              <a:latin typeface="Times New Roman" charset="0"/>
              <a:sym typeface="+mn-ea"/>
            </a:endParaRPr>
          </a:p>
          <a:p>
            <a:pPr algn="ctr"/>
            <a:r>
              <a:rPr lang="ru-RU" altLang="en-US" b="1">
                <a:latin typeface="Times New Roman" charset="0"/>
                <a:sym typeface="+mn-ea"/>
              </a:rPr>
              <a:t>2 ранга Измаил Матигулович Зайдулин</a:t>
            </a:r>
            <a:endParaRPr lang="ru-RU" altLang="en-US"/>
          </a:p>
        </p:txBody>
      </p:sp>
      <p:pic>
        <p:nvPicPr>
          <p:cNvPr id="5" name="Изображение 4" descr="10. командир Зайдулин"/>
          <p:cNvPicPr>
            <a:picLocks noChangeAspect="1"/>
          </p:cNvPicPr>
          <p:nvPr/>
        </p:nvPicPr>
        <p:blipFill>
          <a:blip r:embed="rId2"/>
          <a:srcRect t="-7760"/>
          <a:stretch>
            <a:fillRect/>
          </a:stretch>
        </p:blipFill>
        <p:spPr>
          <a:xfrm>
            <a:off x="5951220" y="163830"/>
            <a:ext cx="3689985" cy="45904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45820" y="5182870"/>
            <a:ext cx="11372850" cy="1529715"/>
          </a:xfrm>
        </p:spPr>
        <p:txBody>
          <a:bodyPr/>
          <a:p>
            <a:pPr marL="0" indent="0" defTabSz="914400">
              <a:tabLst>
                <a:tab pos="89535" algn="l"/>
                <a:tab pos="179070" algn="l"/>
              </a:tabLst>
            </a:pPr>
            <a:b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</a:br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Дыгало В.А. Экспедиция особого назначения в Северном Ледовитом океане [1940, 1955 гг.]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/>
            <a:r>
              <a:rPr sz="2000" b="1">
                <a:latin typeface="Times New Roman" charset="0"/>
                <a:ea typeface="Times New Roman" charset="0"/>
                <a:cs typeface="Times New Roman" charset="0"/>
                <a:sym typeface="+mn-ea"/>
              </a:rPr>
              <a:t>// Полярный архив / под ред. П.В. Боярского. ‒ М., 2003. ‒ С. 215-224 : фот.  </a:t>
            </a:r>
            <a:endParaRPr sz="2000" b="1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/>
            <a:endParaRPr sz="2000" b="1">
              <a:latin typeface="Times New Roman" charset="0"/>
              <a:ea typeface="Times New Roman" charset="0"/>
              <a:cs typeface="Times New Roman" charset="0"/>
              <a:sym typeface="+mn-ea"/>
            </a:endParaRPr>
          </a:p>
          <a:p>
            <a:endParaRPr lang="ru-RU" altLang="en-US" sz="1800">
              <a:latin typeface="Times New Roman" charset="0"/>
            </a:endParaRPr>
          </a:p>
        </p:txBody>
      </p:sp>
      <p:pic>
        <p:nvPicPr>
          <p:cNvPr id="4" name="Замещающее содержимое 3" descr="11. Полярный архив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43990" y="90170"/>
            <a:ext cx="2949575" cy="5246370"/>
          </a:xfrm>
          <a:prstGeom prst="rect">
            <a:avLst/>
          </a:prstGeom>
        </p:spPr>
      </p:pic>
      <p:pic>
        <p:nvPicPr>
          <p:cNvPr id="6" name="Замещающее содержимое 5" descr="12. Дыгало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4095" y="240665"/>
            <a:ext cx="7186295" cy="5122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4658</Words>
  <Application>WPS Presentation</Application>
  <PresentationFormat>Широкоэкранный</PresentationFormat>
  <Paragraphs>156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Тема Office</vt:lpstr>
      <vt:lpstr>Арктические походы советского и американского подводных флотов: Обзор литературы</vt:lpstr>
      <vt:lpstr> Меркушов В.А. Записки подводника, 1905-1915 / В.А. Меркушов. ‒ М., 2004. ‒ 623 с. : портр.  </vt:lpstr>
      <vt:lpstr>PowerPoint 演示文稿</vt:lpstr>
      <vt:lpstr>PowerPoint 演示文稿</vt:lpstr>
      <vt:lpstr>	  Харальд Свердруп - участник экспедиции на подводной лодке О-12 (руководитель научной части).  	В 1936 г. Харальд Свердруп был назначен директором одного из крупнейших  океанографических институтов ‒ Института им. Скрипса в Калифорнии. Руководил его работой    12 лет. В 1948 г. он вернулся в Норвегию  и возглавлял Норвежский полярный институт в Осло (до последних лет своей жизни). Его именем названа скала у мыса Мод  на восточном берегу Таймыра.  </vt:lpstr>
      <vt:lpstr>                                 Хьюберт Уилкинс, 1926 год Организатор  и руководиель экспедиции к Северному полюсу  на ПЛ О-12 «Наутилус»</vt:lpstr>
      <vt:lpstr>PowerPoint 演示文稿</vt:lpstr>
      <vt:lpstr>PowerPoint 演示文稿</vt:lpstr>
      <vt:lpstr>// Полярный архив / под ред. П.В. Боярского. ‒ М., 2003. ‒ С. 215-224 : фот.  </vt:lpstr>
      <vt:lpstr>PowerPoint 演示文稿</vt:lpstr>
      <vt:lpstr>Калверт Дж. Подо льдом к полюсу / Дж. Калверт. ‒ М., 1962. ‒ 208 с. : ил.</vt:lpstr>
      <vt:lpstr>   Калверт Дж. Подо льдом к полюсу. - М., 1962. - С.18: табл.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Голосов Р.А. Освоение Арктики и подводный флот России // Воен. мысль. ‒ 2006. ‒ № 3. ‒ С. 46-52 : портр. </vt:lpstr>
      <vt:lpstr>PowerPoint 演示文稿</vt:lpstr>
      <vt:lpstr>PowerPoint 演示文稿</vt:lpstr>
      <vt:lpstr>   </vt:lpstr>
      <vt:lpstr>Центральная военно-морская библиотека: 191023, г. Санкт-Петербург Кожевенная линия, д. 42. http://cnlib.ru/ Эл. почта: navallib_db@mil.ru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пользователь</dc:creator>
  <cp:lastModifiedBy>пользователь</cp:lastModifiedBy>
  <cp:revision>112</cp:revision>
  <dcterms:created xsi:type="dcterms:W3CDTF">2018-04-11T04:59:00Z</dcterms:created>
  <dcterms:modified xsi:type="dcterms:W3CDTF">2018-04-27T11:34:58Z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