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</p:sldMasterIdLst>
  <p:notesMasterIdLst>
    <p:notesMasterId r:id="rId20"/>
  </p:notesMasterIdLst>
  <p:sldIdLst>
    <p:sldId id="256" r:id="rId2"/>
    <p:sldId id="298" r:id="rId3"/>
    <p:sldId id="320" r:id="rId4"/>
    <p:sldId id="303" r:id="rId5"/>
    <p:sldId id="304" r:id="rId6"/>
    <p:sldId id="307" r:id="rId7"/>
    <p:sldId id="315" r:id="rId8"/>
    <p:sldId id="316" r:id="rId9"/>
    <p:sldId id="289" r:id="rId10"/>
    <p:sldId id="267" r:id="rId11"/>
    <p:sldId id="277" r:id="rId12"/>
    <p:sldId id="272" r:id="rId13"/>
    <p:sldId id="290" r:id="rId14"/>
    <p:sldId id="292" r:id="rId15"/>
    <p:sldId id="319" r:id="rId16"/>
    <p:sldId id="318" r:id="rId17"/>
    <p:sldId id="269" r:id="rId18"/>
    <p:sldId id="286" r:id="rId19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адыкина Маргарита" userId="034a5ef2d9b7dae6" providerId="LiveId" clId="{45D2A817-B673-4CBE-A213-CA113A506CEC}"/>
    <pc:docChg chg="undo custSel addSld delSld modSld">
      <pc:chgData name="Дадыкина Маргарита" userId="034a5ef2d9b7dae6" providerId="LiveId" clId="{45D2A817-B673-4CBE-A213-CA113A506CEC}" dt="2018-02-13T21:42:12.985" v="670" actId="2696"/>
      <pc:docMkLst>
        <pc:docMk/>
      </pc:docMkLst>
      <pc:sldChg chg="del">
        <pc:chgData name="Дадыкина Маргарита" userId="034a5ef2d9b7dae6" providerId="LiveId" clId="{45D2A817-B673-4CBE-A213-CA113A506CEC}" dt="2018-02-13T21:08:28.998" v="561" actId="2696"/>
        <pc:sldMkLst>
          <pc:docMk/>
          <pc:sldMk cId="0" sldId="257"/>
        </pc:sldMkLst>
      </pc:sldChg>
      <pc:sldChg chg="addSp delSp modSp">
        <pc:chgData name="Дадыкина Маргарита" userId="034a5ef2d9b7dae6" providerId="LiveId" clId="{45D2A817-B673-4CBE-A213-CA113A506CEC}" dt="2018-02-13T21:08:09.555" v="560" actId="14100"/>
        <pc:sldMkLst>
          <pc:docMk/>
          <pc:sldMk cId="0" sldId="262"/>
        </pc:sldMkLst>
        <pc:spChg chg="add del mod">
          <ac:chgData name="Дадыкина Маргарита" userId="034a5ef2d9b7dae6" providerId="LiveId" clId="{45D2A817-B673-4CBE-A213-CA113A506CEC}" dt="2018-02-13T20:55:08.652" v="130"/>
          <ac:spMkLst>
            <pc:docMk/>
            <pc:sldMk cId="0" sldId="262"/>
            <ac:spMk id="2" creationId="{9EA7853C-19CF-4265-8030-3A1BB3B56365}"/>
          </ac:spMkLst>
        </pc:spChg>
        <pc:spChg chg="add mod">
          <ac:chgData name="Дадыкина Маргарита" userId="034a5ef2d9b7dae6" providerId="LiveId" clId="{45D2A817-B673-4CBE-A213-CA113A506CEC}" dt="2018-02-13T21:08:09.555" v="560" actId="14100"/>
          <ac:spMkLst>
            <pc:docMk/>
            <pc:sldMk cId="0" sldId="262"/>
            <ac:spMk id="3" creationId="{C0AC18B3-5D65-4CCD-90BA-17A989E9B30A}"/>
          </ac:spMkLst>
        </pc:spChg>
        <pc:spChg chg="add del mod">
          <ac:chgData name="Дадыкина Маргарита" userId="034a5ef2d9b7dae6" providerId="LiveId" clId="{45D2A817-B673-4CBE-A213-CA113A506CEC}" dt="2018-02-13T20:58:57.872" v="154"/>
          <ac:spMkLst>
            <pc:docMk/>
            <pc:sldMk cId="0" sldId="262"/>
            <ac:spMk id="4" creationId="{EC3C45FE-18F7-4FA6-BF11-FE29D11CB353}"/>
          </ac:spMkLst>
        </pc:spChg>
        <pc:spChg chg="add del">
          <ac:chgData name="Дадыкина Маргарита" userId="034a5ef2d9b7dae6" providerId="LiveId" clId="{45D2A817-B673-4CBE-A213-CA113A506CEC}" dt="2018-02-13T21:00:21.855" v="158"/>
          <ac:spMkLst>
            <pc:docMk/>
            <pc:sldMk cId="0" sldId="262"/>
            <ac:spMk id="5" creationId="{FFAAAD39-9C2D-47DC-8998-8974747C0E43}"/>
          </ac:spMkLst>
        </pc:spChg>
        <pc:spChg chg="add del">
          <ac:chgData name="Дадыкина Маргарита" userId="034a5ef2d9b7dae6" providerId="LiveId" clId="{45D2A817-B673-4CBE-A213-CA113A506CEC}" dt="2018-02-13T21:00:31.271" v="160"/>
          <ac:spMkLst>
            <pc:docMk/>
            <pc:sldMk cId="0" sldId="262"/>
            <ac:spMk id="6" creationId="{F97E9BCE-646D-4916-9DA9-D05E63D35A2B}"/>
          </ac:spMkLst>
        </pc:spChg>
        <pc:spChg chg="mod">
          <ac:chgData name="Дадыкина Маргарита" userId="034a5ef2d9b7dae6" providerId="LiveId" clId="{45D2A817-B673-4CBE-A213-CA113A506CEC}" dt="2018-02-13T20:55:17.980" v="133" actId="14100"/>
          <ac:spMkLst>
            <pc:docMk/>
            <pc:sldMk cId="0" sldId="262"/>
            <ac:spMk id="15361" creationId="{00000000-0000-0000-0000-000000000000}"/>
          </ac:spMkLst>
        </pc:spChg>
        <pc:spChg chg="mod">
          <ac:chgData name="Дадыкина Маргарита" userId="034a5ef2d9b7dae6" providerId="LiveId" clId="{45D2A817-B673-4CBE-A213-CA113A506CEC}" dt="2018-02-13T20:56:43.680" v="148" actId="122"/>
          <ac:spMkLst>
            <pc:docMk/>
            <pc:sldMk cId="0" sldId="262"/>
            <ac:spMk id="15362" creationId="{00000000-0000-0000-0000-000000000000}"/>
          </ac:spMkLst>
        </pc:spChg>
      </pc:sldChg>
      <pc:sldChg chg="modSp add del">
        <pc:chgData name="Дадыкина Маргарита" userId="034a5ef2d9b7dae6" providerId="LiveId" clId="{45D2A817-B673-4CBE-A213-CA113A506CEC}" dt="2018-02-13T21:42:12.985" v="670" actId="2696"/>
        <pc:sldMkLst>
          <pc:docMk/>
          <pc:sldMk cId="4196662633" sldId="293"/>
        </pc:sldMkLst>
        <pc:spChg chg="mod">
          <ac:chgData name="Дадыкина Маргарита" userId="034a5ef2d9b7dae6" providerId="LiveId" clId="{45D2A817-B673-4CBE-A213-CA113A506CEC}" dt="2018-02-13T20:45:52.260" v="9" actId="5793"/>
          <ac:spMkLst>
            <pc:docMk/>
            <pc:sldMk cId="4196662633" sldId="293"/>
            <ac:spMk id="2" creationId="{50559040-7236-417F-AACB-9D884298D524}"/>
          </ac:spMkLst>
        </pc:spChg>
        <pc:spChg chg="mod">
          <ac:chgData name="Дадыкина Маргарита" userId="034a5ef2d9b7dae6" providerId="LiveId" clId="{45D2A817-B673-4CBE-A213-CA113A506CEC}" dt="2018-02-13T20:49:19.647" v="65" actId="6549"/>
          <ac:spMkLst>
            <pc:docMk/>
            <pc:sldMk cId="4196662633" sldId="293"/>
            <ac:spMk id="3" creationId="{6E06E1B9-1852-4CF0-B9D0-92326B2AA397}"/>
          </ac:spMkLst>
        </pc:spChg>
      </pc:sldChg>
      <pc:sldChg chg="modSp add">
        <pc:chgData name="Дадыкина Маргарита" userId="034a5ef2d9b7dae6" providerId="LiveId" clId="{45D2A817-B673-4CBE-A213-CA113A506CEC}" dt="2018-02-13T21:21:46.439" v="621" actId="20577"/>
        <pc:sldMkLst>
          <pc:docMk/>
          <pc:sldMk cId="203543723" sldId="294"/>
        </pc:sldMkLst>
        <pc:spChg chg="mod">
          <ac:chgData name="Дадыкина Маргарита" userId="034a5ef2d9b7dae6" providerId="LiveId" clId="{45D2A817-B673-4CBE-A213-CA113A506CEC}" dt="2018-02-13T21:08:45.476" v="571" actId="20577"/>
          <ac:spMkLst>
            <pc:docMk/>
            <pc:sldMk cId="203543723" sldId="294"/>
            <ac:spMk id="2" creationId="{F61889EC-A689-40E8-8479-400E9D52B557}"/>
          </ac:spMkLst>
        </pc:spChg>
        <pc:spChg chg="mod">
          <ac:chgData name="Дадыкина Маргарита" userId="034a5ef2d9b7dae6" providerId="LiveId" clId="{45D2A817-B673-4CBE-A213-CA113A506CEC}" dt="2018-02-13T21:21:46.439" v="621" actId="20577"/>
          <ac:spMkLst>
            <pc:docMk/>
            <pc:sldMk cId="203543723" sldId="294"/>
            <ac:spMk id="3" creationId="{3812A25E-D7B1-4E56-9378-ACD903AAE2A0}"/>
          </ac:spMkLst>
        </pc:spChg>
      </pc:sldChg>
      <pc:sldChg chg="addSp delSp modSp add">
        <pc:chgData name="Дадыкина Маргарита" userId="034a5ef2d9b7dae6" providerId="LiveId" clId="{45D2A817-B673-4CBE-A213-CA113A506CEC}" dt="2018-02-13T21:22:03.144" v="623" actId="20577"/>
        <pc:sldMkLst>
          <pc:docMk/>
          <pc:sldMk cId="1270131037" sldId="295"/>
        </pc:sldMkLst>
        <pc:spChg chg="mod">
          <ac:chgData name="Дадыкина Маргарита" userId="034a5ef2d9b7dae6" providerId="LiveId" clId="{45D2A817-B673-4CBE-A213-CA113A506CEC}" dt="2018-02-13T21:21:56.963" v="622"/>
          <ac:spMkLst>
            <pc:docMk/>
            <pc:sldMk cId="1270131037" sldId="295"/>
            <ac:spMk id="2" creationId="{9A07711A-CD8C-4185-AE91-C0CD812DF042}"/>
          </ac:spMkLst>
        </pc:spChg>
        <pc:spChg chg="mod">
          <ac:chgData name="Дадыкина Маргарита" userId="034a5ef2d9b7dae6" providerId="LiveId" clId="{45D2A817-B673-4CBE-A213-CA113A506CEC}" dt="2018-02-13T21:22:03.144" v="623" actId="20577"/>
          <ac:spMkLst>
            <pc:docMk/>
            <pc:sldMk cId="1270131037" sldId="295"/>
            <ac:spMk id="3" creationId="{ABBCAE43-926E-40C4-B665-FC404580420A}"/>
          </ac:spMkLst>
        </pc:spChg>
        <pc:spChg chg="add del">
          <ac:chgData name="Дадыкина Маргарита" userId="034a5ef2d9b7dae6" providerId="LiveId" clId="{45D2A817-B673-4CBE-A213-CA113A506CEC}" dt="2018-02-13T21:18:17.943" v="601"/>
          <ac:spMkLst>
            <pc:docMk/>
            <pc:sldMk cId="1270131037" sldId="295"/>
            <ac:spMk id="4" creationId="{55E231AD-E119-4F7C-9F14-0B32F4077EE1}"/>
          </ac:spMkLst>
        </pc:spChg>
      </pc:sldChg>
      <pc:sldChg chg="modSp add del">
        <pc:chgData name="Дадыкина Маргарита" userId="034a5ef2d9b7dae6" providerId="LiveId" clId="{45D2A817-B673-4CBE-A213-CA113A506CEC}" dt="2018-02-13T21:42:07.209" v="669" actId="2696"/>
        <pc:sldMkLst>
          <pc:docMk/>
          <pc:sldMk cId="2456479129" sldId="296"/>
        </pc:sldMkLst>
        <pc:spChg chg="mod">
          <ac:chgData name="Дадыкина Маргарита" userId="034a5ef2d9b7dae6" providerId="LiveId" clId="{45D2A817-B673-4CBE-A213-CA113A506CEC}" dt="2018-02-13T21:30:02.454" v="631" actId="20577"/>
          <ac:spMkLst>
            <pc:docMk/>
            <pc:sldMk cId="2456479129" sldId="296"/>
            <ac:spMk id="2" creationId="{62DE0058-BD2C-4597-8C01-8952B3595DC2}"/>
          </ac:spMkLst>
        </pc:spChg>
        <pc:spChg chg="mod">
          <ac:chgData name="Дадыкина Маргарита" userId="034a5ef2d9b7dae6" providerId="LiveId" clId="{45D2A817-B673-4CBE-A213-CA113A506CEC}" dt="2018-02-13T21:41:23.469" v="667"/>
          <ac:spMkLst>
            <pc:docMk/>
            <pc:sldMk cId="2456479129" sldId="296"/>
            <ac:spMk id="3" creationId="{E6098A8E-A794-4248-8145-950C29A5C8A1}"/>
          </ac:spMkLst>
        </pc:spChg>
      </pc:sldChg>
      <pc:sldChg chg="modSp add">
        <pc:chgData name="Дадыкина Маргарита" userId="034a5ef2d9b7dae6" providerId="LiveId" clId="{45D2A817-B673-4CBE-A213-CA113A506CEC}" dt="2018-02-13T21:33:33.648" v="637" actId="20577"/>
        <pc:sldMkLst>
          <pc:docMk/>
          <pc:sldMk cId="1973119810" sldId="297"/>
        </pc:sldMkLst>
        <pc:spChg chg="mod">
          <ac:chgData name="Дадыкина Маргарита" userId="034a5ef2d9b7dae6" providerId="LiveId" clId="{45D2A817-B673-4CBE-A213-CA113A506CEC}" dt="2018-02-13T21:33:33.648" v="637" actId="20577"/>
          <ac:spMkLst>
            <pc:docMk/>
            <pc:sldMk cId="1973119810" sldId="297"/>
            <ac:spMk id="3" creationId="{CB613074-319A-4532-90BE-05C6864FD92E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283CD-C3CE-49EC-9ED0-C1A3832E3D97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8DB45-5695-46B3-8BBA-22C9E3658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42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34AB97-5D1C-4E0F-B000-E568750B0E40}" type="datetimeFigureOut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6017D0-A668-4E06-9B00-BC98F9FCFF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886596-0629-44EB-9B8F-0AA651B1054D}" type="datetimeFigureOut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5CE83A-9692-4E21-BD99-61F796B182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3259C2-77EC-46C6-9D9C-F1AAEE0F5AB4}" type="datetimeFigureOut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80766B-C6BF-4985-8B90-D4FA1B35E5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3BB15-57B0-4461-9029-EF48070324D5}" type="datetimeFigureOut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CFEBE-7CD8-46B9-84F2-943E30DAF5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E0C54F-57B4-4064-BE39-9A6CBA15A8FC}" type="datetimeFigureOut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7A1DD-2646-4F47-B6F7-8AAEC21E66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CA6B8-49E1-4A1D-8087-3900C6C6DF9F}" type="datetimeFigureOut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65A1F-3EEC-4164-A2D6-D4531A35D1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6785A4-9A3E-4F31-9EC3-6DFFF62FEE1B}" type="datetimeFigureOut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4D6655-2F45-4AEB-83E5-01A1118934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C133B9-5AFC-4F63-8097-735884FD2F25}" type="datetimeFigureOut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A8F840-14A2-4BA8-9FCA-3158494CDA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8EBEF-971A-489F-B720-FE10DBD93E49}" type="datetimeFigureOut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8BB63-F4DE-4A75-8403-8AA5A89600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3A4CD7-48D4-4EBB-9338-79A8B097BCB0}" type="datetimeFigureOut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D48C1-F250-4123-BFA7-829652EEF3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BD11C-307F-4EAD-BEA4-A0DF450C5F81}" type="datetimeFigureOut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4CD80-C36C-4C34-BF51-764E644DD1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5590BD-D936-4C37-BDE6-C14043BA5574}" type="datetimeFigureOut">
              <a:rPr lang="en-US" smtClean="0"/>
              <a:pPr>
                <a:defRPr/>
              </a:pPr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B0EB807-22B8-4DA0-8A78-4DEA4E4A1D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package" Target="../embeddings/_________Microsoft_Word2.docx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3.docx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emf"/><Relationship Id="rId5" Type="http://schemas.openxmlformats.org/officeDocument/2006/relationships/package" Target="../embeddings/_________Microsoft_Word4.docx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r>
              <a:rPr lang="ru-RU" sz="4400" dirty="0"/>
              <a:t>Поморские промыслы на Шпицбергене в XVIII </a:t>
            </a:r>
            <a:r>
              <a:rPr lang="ru-RU" sz="4400" dirty="0" smtClean="0"/>
              <a:t>в</a:t>
            </a:r>
            <a:r>
              <a:rPr lang="ru-RU" sz="4400" dirty="0"/>
              <a:t>. </a:t>
            </a:r>
            <a:r>
              <a:rPr lang="ru-RU" sz="4400" b="0" dirty="0"/>
              <a:t/>
            </a:r>
            <a:br>
              <a:rPr lang="ru-RU" sz="4400" b="0" dirty="0"/>
            </a:br>
            <a:r>
              <a:rPr lang="ru-RU" sz="4400" dirty="0" smtClean="0"/>
              <a:t>Организация и технологии.</a:t>
            </a:r>
            <a:endParaRPr lang="ru-RU" sz="4400" b="0" dirty="0"/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Маргарита Дадыкина</a:t>
            </a:r>
            <a:r>
              <a:rPr lang="en-US" dirty="0"/>
              <a:t>, </a:t>
            </a:r>
            <a:r>
              <a:rPr lang="ru-RU" dirty="0"/>
              <a:t>НИУ ВШЭ</a:t>
            </a:r>
            <a:r>
              <a:rPr lang="en-US" dirty="0"/>
              <a:t>,</a:t>
            </a:r>
            <a:r>
              <a:rPr lang="ru-RU" dirty="0"/>
              <a:t> С.-Петербург</a:t>
            </a:r>
          </a:p>
          <a:p>
            <a:r>
              <a:rPr lang="ru-RU" dirty="0"/>
              <a:t>Алексей </a:t>
            </a:r>
            <a:r>
              <a:rPr lang="ru-RU" dirty="0" err="1"/>
              <a:t>Крайковский</a:t>
            </a:r>
            <a:r>
              <a:rPr lang="en-US" dirty="0"/>
              <a:t>, </a:t>
            </a:r>
            <a:r>
              <a:rPr lang="ru-RU" dirty="0"/>
              <a:t>НИУ ВШЭ</a:t>
            </a:r>
            <a:r>
              <a:rPr lang="en-US" dirty="0"/>
              <a:t>,</a:t>
            </a:r>
            <a:r>
              <a:rPr lang="ru-RU" dirty="0"/>
              <a:t> С.-</a:t>
            </a:r>
            <a:r>
              <a:rPr lang="ru-RU" dirty="0" smtClean="0"/>
              <a:t>Петербург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1420812" y="609600"/>
            <a:ext cx="9875838" cy="1355725"/>
          </a:xfrm>
        </p:spPr>
        <p:txBody>
          <a:bodyPr>
            <a:normAutofit fontScale="90000"/>
          </a:bodyPr>
          <a:lstStyle/>
          <a:p>
            <a:r>
              <a:rPr lang="ru-RU" dirty="0"/>
              <a:t>Петровская модернизация </a:t>
            </a:r>
            <a:r>
              <a:rPr lang="en-US" dirty="0"/>
              <a:t>– </a:t>
            </a:r>
            <a:r>
              <a:rPr lang="ru-RU" dirty="0"/>
              <a:t>образ «нового мира</a:t>
            </a:r>
            <a:r>
              <a:rPr lang="ru-RU" dirty="0" smtClean="0"/>
              <a:t>» и перенос идей</a:t>
            </a:r>
            <a:endParaRPr lang="ru-RU" dirty="0"/>
          </a:p>
        </p:txBody>
      </p:sp>
      <p:pic>
        <p:nvPicPr>
          <p:cNvPr id="18435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0363" y="1965325"/>
            <a:ext cx="9124950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343"/>
            <a:ext cx="5676900" cy="415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09" y="2427843"/>
            <a:ext cx="6975141" cy="443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1008063" y="1773238"/>
            <a:ext cx="5581650" cy="4525962"/>
          </a:xfrm>
        </p:spPr>
        <p:txBody>
          <a:bodyPr>
            <a:normAutofit fontScale="92500"/>
          </a:bodyPr>
          <a:lstStyle/>
          <a:p>
            <a:r>
              <a:rPr lang="ru-RU" dirty="0"/>
              <a:t>1703–1721 гг. – Компания А.Д, Меншикова</a:t>
            </a:r>
          </a:p>
          <a:p>
            <a:r>
              <a:rPr lang="ru-RU" dirty="0"/>
              <a:t>1723–1731 гг. – Государственная Компания </a:t>
            </a:r>
            <a:r>
              <a:rPr lang="en-US" dirty="0"/>
              <a:t>(</a:t>
            </a:r>
            <a:r>
              <a:rPr lang="ru-RU" dirty="0"/>
              <a:t>Кольское китоловство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1731–1734 гг. – Компания Евреиновых</a:t>
            </a:r>
          </a:p>
          <a:p>
            <a:r>
              <a:rPr lang="ru-RU" dirty="0"/>
              <a:t>1734–1739 гг. – Компания П.П. Шафирова</a:t>
            </a:r>
          </a:p>
          <a:p>
            <a:r>
              <a:rPr lang="ru-RU" dirty="0"/>
              <a:t>1739–1742 гг. – Компания </a:t>
            </a:r>
            <a:r>
              <a:rPr lang="ru-RU" dirty="0" err="1"/>
              <a:t>Шемберга</a:t>
            </a:r>
            <a:endParaRPr lang="ru-RU" dirty="0"/>
          </a:p>
          <a:p>
            <a:r>
              <a:rPr lang="ru-RU" dirty="0"/>
              <a:t>1742–1748 гг. – Государственная компания</a:t>
            </a:r>
            <a:endParaRPr lang="en-US" dirty="0"/>
          </a:p>
          <a:p>
            <a:r>
              <a:rPr lang="ru-RU" dirty="0"/>
              <a:t>1748–1768 гг. – Компания П.И. </a:t>
            </a:r>
            <a:r>
              <a:rPr lang="ru-RU" dirty="0" smtClean="0"/>
              <a:t>Шувалова</a:t>
            </a:r>
          </a:p>
          <a:p>
            <a:r>
              <a:rPr lang="ru-RU" sz="2800" dirty="0" smtClean="0"/>
              <a:t>7 из 18 компаний, созданных в России в первой половине </a:t>
            </a:r>
            <a:r>
              <a:rPr lang="en-US" sz="2800" dirty="0" smtClean="0"/>
              <a:t>XVIII </a:t>
            </a:r>
            <a:r>
              <a:rPr lang="ru-RU" sz="2800" dirty="0" smtClean="0"/>
              <a:t>в.</a:t>
            </a:r>
            <a:endParaRPr lang="ru-RU" sz="2800" dirty="0"/>
          </a:p>
          <a:p>
            <a:endParaRPr lang="ru-RU" dirty="0"/>
          </a:p>
        </p:txBody>
      </p:sp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704850" y="285750"/>
            <a:ext cx="9875838" cy="1355725"/>
          </a:xfrm>
        </p:spPr>
        <p:txBody>
          <a:bodyPr>
            <a:normAutofit fontScale="90000"/>
          </a:bodyPr>
          <a:lstStyle/>
          <a:p>
            <a:r>
              <a:rPr lang="ru-RU" dirty="0"/>
              <a:t>Русские </a:t>
            </a:r>
            <a:r>
              <a:rPr lang="ru-RU" dirty="0" smtClean="0"/>
              <a:t>сальные компании и развитие предпринимательства</a:t>
            </a:r>
            <a:endParaRPr lang="ru-RU" dirty="0"/>
          </a:p>
        </p:txBody>
      </p:sp>
      <p:pic>
        <p:nvPicPr>
          <p:cNvPr id="17411" name="Picture 2" descr="Smeerenburg is located in Svalbar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8525" y="1484313"/>
            <a:ext cx="4465638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Проекты и</a:t>
            </a:r>
            <a:r>
              <a:rPr lang="en-US" dirty="0"/>
              <a:t> “</a:t>
            </a:r>
            <a:r>
              <a:rPr lang="ru-RU" dirty="0"/>
              <a:t>Кондиции</a:t>
            </a:r>
            <a:r>
              <a:rPr lang="en-US" dirty="0" smtClean="0"/>
              <a:t>”</a:t>
            </a:r>
            <a:r>
              <a:rPr lang="ru-RU" dirty="0" smtClean="0"/>
              <a:t>. Прожектеры и образ будущего.</a:t>
            </a:r>
            <a:endParaRPr lang="ru-RU" dirty="0"/>
          </a:p>
        </p:txBody>
      </p:sp>
      <p:sp>
        <p:nvSpPr>
          <p:cNvPr id="22530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 dirty="0"/>
              <a:t>Проекты</a:t>
            </a:r>
          </a:p>
        </p:txBody>
      </p:sp>
      <p:sp>
        <p:nvSpPr>
          <p:cNvPr id="22531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Бенедикт </a:t>
            </a:r>
            <a:r>
              <a:rPr lang="ru-RU" dirty="0" err="1"/>
              <a:t>Небель</a:t>
            </a:r>
            <a:r>
              <a:rPr lang="ru-RU" dirty="0"/>
              <a:t>, 1698 и 1729</a:t>
            </a:r>
          </a:p>
          <a:p>
            <a:r>
              <a:rPr lang="ru-RU" dirty="0"/>
              <a:t>Соломон </a:t>
            </a:r>
            <a:r>
              <a:rPr lang="ru-RU" dirty="0" err="1"/>
              <a:t>Вернизобер</a:t>
            </a:r>
            <a:r>
              <a:rPr lang="ru-RU" dirty="0"/>
              <a:t>, 1723</a:t>
            </a:r>
          </a:p>
          <a:p>
            <a:r>
              <a:rPr lang="ru-RU" dirty="0"/>
              <a:t>Петр Шафиров, 1726</a:t>
            </a:r>
          </a:p>
          <a:p>
            <a:r>
              <a:rPr lang="ru-RU" dirty="0"/>
              <a:t>Егор </a:t>
            </a:r>
            <a:r>
              <a:rPr lang="ru-RU" dirty="0" err="1"/>
              <a:t>Головцын</a:t>
            </a:r>
            <a:r>
              <a:rPr lang="ru-RU" dirty="0"/>
              <a:t>, 1728</a:t>
            </a:r>
          </a:p>
          <a:p>
            <a:r>
              <a:rPr lang="ru-RU" dirty="0"/>
              <a:t>Карл Траппе, 1768 </a:t>
            </a:r>
            <a:r>
              <a:rPr lang="en-US" dirty="0"/>
              <a:t> and</a:t>
            </a:r>
            <a:r>
              <a:rPr lang="ru-RU" dirty="0"/>
              <a:t> 1769</a:t>
            </a:r>
          </a:p>
          <a:p>
            <a:r>
              <a:rPr lang="ru-RU" dirty="0"/>
              <a:t>Степан Вешняков, 1774</a:t>
            </a:r>
          </a:p>
          <a:p>
            <a:r>
              <a:rPr lang="ru-RU" dirty="0"/>
              <a:t>Иван Лепехин, 1798</a:t>
            </a:r>
          </a:p>
          <a:p>
            <a:endParaRPr lang="ru-RU" dirty="0"/>
          </a:p>
        </p:txBody>
      </p:sp>
      <p:sp>
        <p:nvSpPr>
          <p:cNvPr id="22532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 dirty="0"/>
              <a:t>Кондиции</a:t>
            </a:r>
          </a:p>
        </p:txBody>
      </p:sp>
      <p:sp>
        <p:nvSpPr>
          <p:cNvPr id="22533" name="Содержимое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/>
              <a:t>Матвей Евреинов, 1722</a:t>
            </a:r>
          </a:p>
          <a:p>
            <a:r>
              <a:rPr lang="ru-RU" dirty="0"/>
              <a:t>Яков Евреинов с братьями, 1731</a:t>
            </a:r>
          </a:p>
          <a:p>
            <a:r>
              <a:rPr lang="ru-RU" dirty="0"/>
              <a:t>Петр Шафиров, 1734</a:t>
            </a:r>
          </a:p>
          <a:p>
            <a:r>
              <a:rPr lang="ru-RU" dirty="0"/>
              <a:t>Петр Шувалов, 1748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005329" y="125847"/>
            <a:ext cx="8353123" cy="1143000"/>
          </a:xfrm>
        </p:spPr>
        <p:txBody>
          <a:bodyPr>
            <a:noAutofit/>
          </a:bodyPr>
          <a:lstStyle/>
          <a:p>
            <a:r>
              <a:rPr lang="ru-RU" sz="3200" dirty="0"/>
              <a:t>Проекты освоения Шпицбергена и его ресурсов: </a:t>
            </a:r>
            <a:r>
              <a:rPr lang="ru-RU" sz="3200" b="1" dirty="0"/>
              <a:t>два образа Шпицбергена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969731" y="1196753"/>
            <a:ext cx="4040188" cy="1016558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5100" dirty="0"/>
              <a:t>Романтический</a:t>
            </a:r>
          </a:p>
          <a:p>
            <a:pPr algn="ctr"/>
            <a:r>
              <a:rPr lang="ru-RU" sz="2900" b="1" i="1" dirty="0"/>
              <a:t>Европеизированное и образованное </a:t>
            </a:r>
          </a:p>
          <a:p>
            <a:pPr algn="ctr"/>
            <a:r>
              <a:rPr lang="ru-RU" sz="2900" b="1" i="1" dirty="0"/>
              <a:t>российское общество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1919536" y="2339754"/>
            <a:ext cx="4040188" cy="4350469"/>
          </a:xfrm>
        </p:spPr>
        <p:txBody>
          <a:bodyPr>
            <a:normAutofit lnSpcReduction="10000"/>
          </a:bodyPr>
          <a:lstStyle/>
          <a:p>
            <a:r>
              <a:rPr lang="ru-RU" sz="2000" b="1" dirty="0"/>
              <a:t>Богатое угодье</a:t>
            </a:r>
          </a:p>
          <a:p>
            <a:r>
              <a:rPr lang="ru-RU" sz="2000" b="1" dirty="0"/>
              <a:t>Модернизация через настоящий «европейский» промысел – «всеобщее благо»</a:t>
            </a:r>
          </a:p>
          <a:p>
            <a:r>
              <a:rPr lang="ru-RU" sz="2000" b="1" dirty="0"/>
              <a:t>Бить моржей – тривиально, синоним «отсталости»  </a:t>
            </a:r>
          </a:p>
          <a:p>
            <a:r>
              <a:rPr lang="ru-RU" sz="2000" b="1" dirty="0"/>
              <a:t>Гипотетическая отложенная на неопределенный срок прибыль</a:t>
            </a:r>
          </a:p>
          <a:p>
            <a:r>
              <a:rPr lang="ru-RU" sz="2000" b="1" dirty="0"/>
              <a:t>Расширение знаний о природе – новые возможности для ее освоения</a:t>
            </a:r>
          </a:p>
          <a:p>
            <a:r>
              <a:rPr lang="ru-RU" sz="2000" b="1" dirty="0" err="1"/>
              <a:t>Дискурс</a:t>
            </a:r>
            <a:r>
              <a:rPr lang="ru-RU" sz="2000" b="1" dirty="0"/>
              <a:t> : покорение суровой природы, </a:t>
            </a:r>
            <a:r>
              <a:rPr lang="ru-RU" sz="2000" b="1" dirty="0" err="1"/>
              <a:t>фронтир</a:t>
            </a:r>
            <a:endParaRPr lang="ru-RU" sz="2000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193539" y="1196753"/>
            <a:ext cx="4041775" cy="79208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dirty="0"/>
              <a:t>Реалистический</a:t>
            </a:r>
          </a:p>
          <a:p>
            <a:pPr algn="ctr"/>
            <a:r>
              <a:rPr lang="ru-RU" sz="1600" b="1" i="1" dirty="0"/>
              <a:t>Купцы, моряки, Поморы  Русского Севера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6109981" y="2331170"/>
            <a:ext cx="4248471" cy="4320479"/>
          </a:xfrm>
        </p:spPr>
        <p:txBody>
          <a:bodyPr>
            <a:noAutofit/>
          </a:bodyPr>
          <a:lstStyle/>
          <a:p>
            <a:r>
              <a:rPr lang="ru-RU" sz="2000" b="1" dirty="0"/>
              <a:t>Гиблое место</a:t>
            </a:r>
          </a:p>
          <a:p>
            <a:r>
              <a:rPr lang="ru-RU" sz="2000" b="1" dirty="0"/>
              <a:t> Модернизация (китоловство), требующая огромных бессмысленных затрат</a:t>
            </a:r>
          </a:p>
          <a:p>
            <a:r>
              <a:rPr lang="ru-RU" sz="2000" b="1" dirty="0"/>
              <a:t>Бить моржей –отлаженный и прибыльный промысел</a:t>
            </a:r>
          </a:p>
          <a:p>
            <a:r>
              <a:rPr lang="ru-RU" sz="2000" b="1" dirty="0"/>
              <a:t>Убытки; реальная прибыль за короткий срок – моржовый промысел на  Новой Земле</a:t>
            </a:r>
          </a:p>
          <a:p>
            <a:r>
              <a:rPr lang="ru-RU" sz="2000" b="1" dirty="0"/>
              <a:t>Расширение знаний о природе – отказ от неоправданных рисков</a:t>
            </a:r>
          </a:p>
          <a:p>
            <a:r>
              <a:rPr lang="ru-RU" sz="2000" b="1" dirty="0" err="1"/>
              <a:t>Дискурс</a:t>
            </a:r>
            <a:r>
              <a:rPr lang="ru-RU" sz="2000" b="1" dirty="0"/>
              <a:t>: прагматический</a:t>
            </a:r>
          </a:p>
        </p:txBody>
      </p:sp>
    </p:spTree>
    <p:extLst>
      <p:ext uri="{BB962C8B-B14F-4D97-AF65-F5344CB8AC3E}">
        <p14:creationId xmlns:p14="http://schemas.microsoft.com/office/powerpoint/2010/main" val="17413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/>
              <a:t>Две модели освоения ресурсов Шпицбергена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Европейская: «концентрация»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Крупные компании</a:t>
            </a:r>
          </a:p>
          <a:p>
            <a:r>
              <a:rPr lang="ru-RU" dirty="0"/>
              <a:t>Большие инвестиции капитала</a:t>
            </a:r>
          </a:p>
          <a:p>
            <a:r>
              <a:rPr lang="ru-RU" dirty="0"/>
              <a:t>Большие и дорогие корабли</a:t>
            </a:r>
          </a:p>
          <a:p>
            <a:r>
              <a:rPr lang="ru-RU" dirty="0"/>
              <a:t>Ориентация на китоловный промысел </a:t>
            </a:r>
          </a:p>
          <a:p>
            <a:r>
              <a:rPr lang="ru-RU" dirty="0"/>
              <a:t>Высокооплачиваемые специалисты-китобои</a:t>
            </a:r>
          </a:p>
          <a:p>
            <a:r>
              <a:rPr lang="ru-RU" dirty="0"/>
              <a:t>Удача </a:t>
            </a:r>
            <a:r>
              <a:rPr lang="ru-RU"/>
              <a:t>- большая </a:t>
            </a:r>
            <a:r>
              <a:rPr lang="ru-RU" dirty="0"/>
              <a:t>прибыль, неудача – большие убытки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>
                <a:solidFill>
                  <a:srgbClr val="00B0F0"/>
                </a:solidFill>
              </a:rPr>
              <a:t>Поморская: «устойчивость»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маленькие охотничьи артели </a:t>
            </a:r>
          </a:p>
          <a:p>
            <a:r>
              <a:rPr lang="ru-RU" dirty="0"/>
              <a:t>Минимум инвестиций</a:t>
            </a:r>
          </a:p>
          <a:p>
            <a:r>
              <a:rPr lang="ru-RU" dirty="0"/>
              <a:t>Дешевые суда местного производства </a:t>
            </a:r>
          </a:p>
          <a:p>
            <a:r>
              <a:rPr lang="ru-RU" dirty="0"/>
              <a:t>Моржовый промысел + использование других сопутствующих ресурсов</a:t>
            </a:r>
          </a:p>
          <a:p>
            <a:r>
              <a:rPr lang="ru-RU" dirty="0"/>
              <a:t>Дешевый труд</a:t>
            </a:r>
          </a:p>
          <a:p>
            <a:r>
              <a:rPr lang="ru-RU" dirty="0"/>
              <a:t>Минимизация убытков при небольшой, но стабильной прибыли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6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Продуктивность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222244"/>
              </p:ext>
            </p:extLst>
          </p:nvPr>
        </p:nvGraphicFramePr>
        <p:xfrm>
          <a:off x="-881821" y="1699921"/>
          <a:ext cx="8578021" cy="3176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Документ" r:id="rId3" imgW="6060746" imgH="2244653" progId="Word.Document.12">
                  <p:embed/>
                </p:oleObj>
              </mc:Choice>
              <mc:Fallback>
                <p:oleObj name="Документ" r:id="rId3" imgW="6060746" imgH="22446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881821" y="1699921"/>
                        <a:ext cx="8578021" cy="3176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834926"/>
              </p:ext>
            </p:extLst>
          </p:nvPr>
        </p:nvGraphicFramePr>
        <p:xfrm>
          <a:off x="1599901" y="4914901"/>
          <a:ext cx="11484142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Документ" r:id="rId5" imgW="6060746" imgH="1025819" progId="Word.Document.12">
                  <p:embed/>
                </p:oleObj>
              </mc:Choice>
              <mc:Fallback>
                <p:oleObj name="Документ" r:id="rId5" imgW="6060746" imgH="102581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9901" y="4914901"/>
                        <a:ext cx="11484142" cy="194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850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Прибыли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132912"/>
              </p:ext>
            </p:extLst>
          </p:nvPr>
        </p:nvGraphicFramePr>
        <p:xfrm>
          <a:off x="341313" y="1704975"/>
          <a:ext cx="9892428" cy="500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Документ" r:id="rId3" imgW="6060746" imgH="3063798" progId="Word.Document.12">
                  <p:embed/>
                </p:oleObj>
              </mc:Choice>
              <mc:Fallback>
                <p:oleObj name="Документ" r:id="rId3" imgW="6060746" imgH="306379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313" y="1704975"/>
                        <a:ext cx="9892428" cy="500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4272388"/>
              </p:ext>
            </p:extLst>
          </p:nvPr>
        </p:nvGraphicFramePr>
        <p:xfrm>
          <a:off x="0" y="2171700"/>
          <a:ext cx="1186815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Документ" r:id="rId5" imgW="6060746" imgH="1438447" progId="Word.Document.12">
                  <p:embed/>
                </p:oleObj>
              </mc:Choice>
              <mc:Fallback>
                <p:oleObj name="Документ" r:id="rId5" imgW="6060746" imgH="143844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2171700"/>
                        <a:ext cx="11868150" cy="28194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-11061"/>
            <a:ext cx="10515600" cy="686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72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ъект 2"/>
          <p:cNvSpPr>
            <a:spLocks noGrp="1"/>
          </p:cNvSpPr>
          <p:nvPr>
            <p:ph idx="1"/>
          </p:nvPr>
        </p:nvSpPr>
        <p:spPr>
          <a:xfrm>
            <a:off x="1143707" y="2713567"/>
            <a:ext cx="9877777" cy="3450696"/>
          </a:xfrm>
        </p:spPr>
        <p:txBody>
          <a:bodyPr/>
          <a:lstStyle/>
          <a:p>
            <a:r>
              <a:rPr lang="ru-RU" b="1" dirty="0" smtClean="0"/>
              <a:t>Промыслы на Шпицбергене как часть образа будущего. </a:t>
            </a:r>
            <a:endParaRPr lang="en-US" b="1" dirty="0"/>
          </a:p>
          <a:p>
            <a:r>
              <a:rPr lang="ru-RU" b="1" dirty="0" smtClean="0"/>
              <a:t>Трансферы технологий и идей и промыслы на </a:t>
            </a:r>
            <a:r>
              <a:rPr lang="ru-RU" b="1" dirty="0" err="1" smtClean="0"/>
              <a:t>Груманте</a:t>
            </a:r>
            <a:r>
              <a:rPr lang="ru-RU" b="1" dirty="0" smtClean="0"/>
              <a:t>. </a:t>
            </a:r>
            <a:endParaRPr lang="ru-RU" b="1" dirty="0"/>
          </a:p>
          <a:p>
            <a:r>
              <a:rPr lang="ru-RU" b="1" dirty="0" smtClean="0"/>
              <a:t>Промыслы </a:t>
            </a:r>
            <a:r>
              <a:rPr lang="ru-RU" b="1" dirty="0" smtClean="0"/>
              <a:t>на Шпицбергене в истории взаимоотношений государства и общества.</a:t>
            </a:r>
            <a:endParaRPr lang="en-US" b="1" dirty="0"/>
          </a:p>
          <a:p>
            <a:endParaRPr lang="ru-RU" dirty="0"/>
          </a:p>
        </p:txBody>
      </p:sp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514350" y="395478"/>
            <a:ext cx="10972800" cy="1252728"/>
          </a:xfrm>
        </p:spPr>
        <p:txBody>
          <a:bodyPr/>
          <a:lstStyle/>
          <a:p>
            <a:r>
              <a:rPr lang="ru-RU" dirty="0"/>
              <a:t>Выводы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1395413" y="2762250"/>
            <a:ext cx="8596312" cy="1320800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Спасибо за внимание!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1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Введение. </a:t>
            </a:r>
            <a:r>
              <a:rPr lang="ru-RU" dirty="0" smtClean="0"/>
              <a:t>Общий контекст и история проекта.</a:t>
            </a:r>
            <a:endParaRPr lang="ru-RU" dirty="0" smtClean="0"/>
          </a:p>
          <a:p>
            <a:r>
              <a:rPr lang="ru-RU" dirty="0" smtClean="0"/>
              <a:t>Поморы и компании</a:t>
            </a:r>
            <a:r>
              <a:rPr lang="ru-RU" dirty="0" smtClean="0"/>
              <a:t>. Промыслы на Шпицбергене, как менеджмент.</a:t>
            </a:r>
            <a:endParaRPr lang="ru-RU" dirty="0" smtClean="0"/>
          </a:p>
          <a:p>
            <a:r>
              <a:rPr lang="ru-RU" dirty="0" smtClean="0"/>
              <a:t>Технологии. Компании и идея модернизации.</a:t>
            </a:r>
          </a:p>
          <a:p>
            <a:r>
              <a:rPr lang="ru-RU" dirty="0" smtClean="0"/>
              <a:t>Выводы.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52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Вводные замечания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239819" y="2599401"/>
            <a:ext cx="5097463" cy="3230517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609600" y="2382630"/>
            <a:ext cx="5096256" cy="3447288"/>
          </a:xfrm>
        </p:spPr>
        <p:txBody>
          <a:bodyPr/>
          <a:lstStyle/>
          <a:p>
            <a:r>
              <a:rPr lang="ru-RU" dirty="0" smtClean="0"/>
              <a:t>Влияние Гольфстрима и относительно высокие температуры.</a:t>
            </a:r>
          </a:p>
          <a:p>
            <a:r>
              <a:rPr lang="ru-RU" dirty="0" smtClean="0"/>
              <a:t>Изобилие китов.</a:t>
            </a:r>
          </a:p>
          <a:p>
            <a:r>
              <a:rPr lang="ru-RU" dirty="0" smtClean="0"/>
              <a:t>Проблема открытия.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126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098A8E-A794-4248-8145-950C29A5C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668" y="1905000"/>
            <a:ext cx="9872663" cy="4038600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Проект Международного полярного года 2007 –2008 </a:t>
            </a:r>
            <a:r>
              <a:rPr lang="en-US" b="1" dirty="0"/>
              <a:t>History of Large Scale Industrial Exploitation in Polar Areas</a:t>
            </a:r>
            <a:r>
              <a:rPr lang="ru-RU" b="1" dirty="0"/>
              <a:t> (</a:t>
            </a:r>
            <a:r>
              <a:rPr lang="en-US" b="1" dirty="0"/>
              <a:t>LASHIPA) </a:t>
            </a:r>
            <a:r>
              <a:rPr lang="ru-RU" b="1" dirty="0"/>
              <a:t>во главе с профессором Лоуренсом </a:t>
            </a:r>
            <a:r>
              <a:rPr lang="ru-RU" b="1" dirty="0" err="1"/>
              <a:t>Хакебордом</a:t>
            </a:r>
            <a:r>
              <a:rPr lang="ru-RU" b="1" dirty="0"/>
              <a:t> (</a:t>
            </a:r>
            <a:r>
              <a:rPr lang="en-US" b="1" dirty="0"/>
              <a:t>Louwrens </a:t>
            </a:r>
            <a:r>
              <a:rPr lang="en-US" b="1" dirty="0" err="1"/>
              <a:t>Hacquebord</a:t>
            </a:r>
            <a:r>
              <a:rPr lang="ru-RU" b="1" dirty="0"/>
              <a:t>) </a:t>
            </a:r>
          </a:p>
          <a:p>
            <a:r>
              <a:rPr lang="ru-RU" b="1" dirty="0"/>
              <a:t>Нидерландский институт высших исследований (</a:t>
            </a:r>
            <a:r>
              <a:rPr lang="en-US" b="1" dirty="0"/>
              <a:t>NIAS</a:t>
            </a:r>
            <a:r>
              <a:rPr lang="ru-RU" b="1" dirty="0"/>
              <a:t>) и Морской фонд </a:t>
            </a:r>
            <a:r>
              <a:rPr lang="en-US" b="1" dirty="0"/>
              <a:t>OHR</a:t>
            </a:r>
            <a:r>
              <a:rPr lang="ru-RU" b="1" dirty="0"/>
              <a:t>, куратор - Йоост Схоккенбрук (</a:t>
            </a:r>
            <a:r>
              <a:rPr lang="en-US" b="1" dirty="0"/>
              <a:t>Joost </a:t>
            </a:r>
            <a:r>
              <a:rPr lang="en-US" b="1" dirty="0" err="1"/>
              <a:t>Schokkenbroek</a:t>
            </a:r>
            <a:r>
              <a:rPr lang="ru-RU" b="1" dirty="0"/>
              <a:t>)</a:t>
            </a:r>
            <a:endParaRPr lang="en-US" b="1" dirty="0"/>
          </a:p>
          <a:p>
            <a:r>
              <a:rPr lang="ru-RU" b="1" i="1" dirty="0"/>
              <a:t>Исследование проведено при финансовой поддержке Российского гуманитарного научного фонда, проект № 13-01-00215 (2013-2015)</a:t>
            </a:r>
            <a:endParaRPr lang="ru-RU" b="1" dirty="0"/>
          </a:p>
          <a:p>
            <a:r>
              <a:rPr lang="ru-RU" b="1" i="1" dirty="0"/>
              <a:t>Исследование поддержано программой </a:t>
            </a:r>
            <a:r>
              <a:rPr lang="ru-RU" b="1" i="1" dirty="0" err="1"/>
              <a:t>софинансирования</a:t>
            </a:r>
            <a:r>
              <a:rPr lang="ru-RU" b="1" i="1" dirty="0"/>
              <a:t> грантов РФФИ/РГНФ Научного Фонда НИУ ВШЭ в 2015 г., проект №</a:t>
            </a:r>
            <a:r>
              <a:rPr lang="ru-RU" b="1" dirty="0"/>
              <a:t> </a:t>
            </a:r>
            <a:r>
              <a:rPr lang="ru-RU" b="1" i="1" dirty="0"/>
              <a:t>15-09-0290 </a:t>
            </a:r>
            <a:endParaRPr lang="ru-RU" b="1" dirty="0"/>
          </a:p>
          <a:p>
            <a:r>
              <a:rPr lang="ru-RU" b="1" i="1" dirty="0"/>
              <a:t>Издание подготовлено при финансовой поддержке Российского фонда фундаментальных исследований, проект № 17-01-16064 (2017)</a:t>
            </a:r>
            <a:endParaRPr lang="ru-RU" b="1" dirty="0"/>
          </a:p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DE0058-BD2C-4597-8C01-8952B359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Проекты</a:t>
            </a:r>
          </a:p>
        </p:txBody>
      </p:sp>
    </p:spTree>
    <p:extLst>
      <p:ext uri="{BB962C8B-B14F-4D97-AF65-F5344CB8AC3E}">
        <p14:creationId xmlns:p14="http://schemas.microsoft.com/office/powerpoint/2010/main" val="79337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00164FE-CA87-46FF-9F4E-839A2D7D2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52" t="10692" r="2779" b="7075"/>
          <a:stretch/>
        </p:blipFill>
        <p:spPr>
          <a:xfrm>
            <a:off x="692151" y="1847850"/>
            <a:ext cx="6610350" cy="3695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FBBDBB-77B2-4F8A-AEC8-22BFE12FF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Публикации 2017 года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730FAB-77CF-4A78-BAEE-0B5227B5C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565150"/>
            <a:ext cx="4021836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9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C75925-F8E0-4705-B1BF-1477A73AA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050" y="2209800"/>
            <a:ext cx="9872663" cy="4038600"/>
          </a:xfrm>
        </p:spPr>
        <p:txBody>
          <a:bodyPr/>
          <a:lstStyle/>
          <a:p>
            <a:r>
              <a:rPr lang="ru-RU" b="1" dirty="0"/>
              <a:t>самый ранний документ, в котором указан поход на Грумант (Шпицберген) – 1709 г.</a:t>
            </a:r>
          </a:p>
          <a:p>
            <a:r>
              <a:rPr lang="ru-RU" b="1" dirty="0"/>
              <a:t>описаны практики организации промысловых экспедиций</a:t>
            </a:r>
          </a:p>
          <a:p>
            <a:r>
              <a:rPr lang="ru-RU" b="1" dirty="0"/>
              <a:t>определены основные районы, откуда происходили их участники</a:t>
            </a:r>
          </a:p>
          <a:p>
            <a:r>
              <a:rPr lang="ru-RU" b="1" dirty="0"/>
              <a:t>описано многообразие продуктов промысла</a:t>
            </a:r>
          </a:p>
          <a:p>
            <a:r>
              <a:rPr lang="ru-RU" b="1" dirty="0"/>
              <a:t>история промысла вписана в общероссийский и глобальный контекст </a:t>
            </a:r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7BA01-D712-409F-8241-BCAC0DBB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результаты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05mapчаст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38348" y="1500175"/>
            <a:ext cx="6429420" cy="4525963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66994" y="283053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/>
              <a:t>Районы найма работников для промысла на </a:t>
            </a:r>
            <a:r>
              <a:rPr lang="ru-RU" sz="2800" b="1" i="1" dirty="0" err="1"/>
              <a:t>Груманте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453190" y="5357826"/>
            <a:ext cx="3703258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Работники из внутренних районов: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-Холмогорская округа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-Вологодская губ.</a:t>
            </a:r>
          </a:p>
        </p:txBody>
      </p:sp>
      <p:sp>
        <p:nvSpPr>
          <p:cNvPr id="12" name="Блок-схема: узел 11"/>
          <p:cNvSpPr/>
          <p:nvPr/>
        </p:nvSpPr>
        <p:spPr>
          <a:xfrm>
            <a:off x="5953126" y="4714876"/>
            <a:ext cx="142875" cy="14287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7453314" y="3929064"/>
            <a:ext cx="142875" cy="14287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9370893">
            <a:off x="6029853" y="4848580"/>
            <a:ext cx="484632" cy="835993"/>
          </a:xfrm>
          <a:prstGeom prst="downArrow">
            <a:avLst>
              <a:gd name="adj1" fmla="val 49232"/>
              <a:gd name="adj2" fmla="val 53439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Арка 14"/>
          <p:cNvSpPr/>
          <p:nvPr/>
        </p:nvSpPr>
        <p:spPr>
          <a:xfrm rot="6536922">
            <a:off x="4283133" y="4489111"/>
            <a:ext cx="923933" cy="904861"/>
          </a:xfrm>
          <a:prstGeom prst="blockArc">
            <a:avLst>
              <a:gd name="adj1" fmla="val 10800000"/>
              <a:gd name="adj2" fmla="val 2337125"/>
              <a:gd name="adj3" fmla="val 1408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Арка 15"/>
          <p:cNvSpPr/>
          <p:nvPr/>
        </p:nvSpPr>
        <p:spPr>
          <a:xfrm rot="6536922">
            <a:off x="5396871" y="4236277"/>
            <a:ext cx="612441" cy="620574"/>
          </a:xfrm>
          <a:prstGeom prst="blockArc">
            <a:avLst>
              <a:gd name="adj1" fmla="val 10800000"/>
              <a:gd name="adj2" fmla="val 2337125"/>
              <a:gd name="adj3" fmla="val 14085"/>
            </a:avLst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Кольцо 16"/>
          <p:cNvSpPr/>
          <p:nvPr/>
        </p:nvSpPr>
        <p:spPr>
          <a:xfrm>
            <a:off x="7239008" y="3786190"/>
            <a:ext cx="500066" cy="485772"/>
          </a:xfrm>
          <a:prstGeom prst="don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 rot="2720209">
            <a:off x="4875717" y="5491170"/>
            <a:ext cx="1010269" cy="30466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738546" y="4857760"/>
            <a:ext cx="428628" cy="48577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524100" y="4929198"/>
            <a:ext cx="1143008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XVIII </a:t>
            </a:r>
            <a:r>
              <a:rPr lang="ru-RU" dirty="0"/>
              <a:t>век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09852" y="5643578"/>
            <a:ext cx="214314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Кон. </a:t>
            </a:r>
            <a:r>
              <a:rPr lang="en-US" dirty="0"/>
              <a:t>XVIII – XIX</a:t>
            </a:r>
            <a:r>
              <a:rPr lang="ru-RU" dirty="0"/>
              <a:t> век</a:t>
            </a:r>
          </a:p>
        </p:txBody>
      </p:sp>
    </p:spTree>
    <p:extLst>
      <p:ext uri="{BB962C8B-B14F-4D97-AF65-F5344CB8AC3E}">
        <p14:creationId xmlns:p14="http://schemas.microsoft.com/office/powerpoint/2010/main" val="402749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/>
              <a:t>Онежская округа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81200" y="274638"/>
            <a:ext cx="8229600" cy="582612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i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188" y="1000126"/>
            <a:ext cx="8501062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Oval 64"/>
          <p:cNvSpPr>
            <a:spLocks noChangeArrowheads="1"/>
          </p:cNvSpPr>
          <p:nvPr/>
        </p:nvSpPr>
        <p:spPr bwMode="auto">
          <a:xfrm>
            <a:off x="7167563" y="4572001"/>
            <a:ext cx="144462" cy="1444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20487" name="Oval 64"/>
          <p:cNvSpPr>
            <a:spLocks noChangeArrowheads="1"/>
          </p:cNvSpPr>
          <p:nvPr/>
        </p:nvSpPr>
        <p:spPr bwMode="auto">
          <a:xfrm>
            <a:off x="3810001" y="3214688"/>
            <a:ext cx="144463" cy="14446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20488" name="Oval 64"/>
          <p:cNvSpPr>
            <a:spLocks noChangeArrowheads="1"/>
          </p:cNvSpPr>
          <p:nvPr/>
        </p:nvSpPr>
        <p:spPr bwMode="auto">
          <a:xfrm>
            <a:off x="8167688" y="5929313"/>
            <a:ext cx="144462" cy="14446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20489" name="Oval 64"/>
          <p:cNvSpPr>
            <a:spLocks noChangeArrowheads="1"/>
          </p:cNvSpPr>
          <p:nvPr/>
        </p:nvSpPr>
        <p:spPr bwMode="auto">
          <a:xfrm>
            <a:off x="7667626" y="5143501"/>
            <a:ext cx="144463" cy="1444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20490" name="Oval 64"/>
          <p:cNvSpPr>
            <a:spLocks noChangeArrowheads="1"/>
          </p:cNvSpPr>
          <p:nvPr/>
        </p:nvSpPr>
        <p:spPr bwMode="auto">
          <a:xfrm>
            <a:off x="8524876" y="6286501"/>
            <a:ext cx="144463" cy="1444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20491" name="Oval 64"/>
          <p:cNvSpPr>
            <a:spLocks noChangeArrowheads="1"/>
          </p:cNvSpPr>
          <p:nvPr/>
        </p:nvSpPr>
        <p:spPr bwMode="auto">
          <a:xfrm>
            <a:off x="7381876" y="3857626"/>
            <a:ext cx="144463" cy="1444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20492" name="Oval 64"/>
          <p:cNvSpPr>
            <a:spLocks noChangeArrowheads="1"/>
          </p:cNvSpPr>
          <p:nvPr/>
        </p:nvSpPr>
        <p:spPr bwMode="auto">
          <a:xfrm>
            <a:off x="5310188" y="4357688"/>
            <a:ext cx="144462" cy="14446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20493" name="Oval 64"/>
          <p:cNvSpPr>
            <a:spLocks noChangeArrowheads="1"/>
          </p:cNvSpPr>
          <p:nvPr/>
        </p:nvSpPr>
        <p:spPr bwMode="auto">
          <a:xfrm>
            <a:off x="4810126" y="4071938"/>
            <a:ext cx="144463" cy="14446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20494" name="Oval 64"/>
          <p:cNvSpPr>
            <a:spLocks noChangeArrowheads="1"/>
          </p:cNvSpPr>
          <p:nvPr/>
        </p:nvSpPr>
        <p:spPr bwMode="auto">
          <a:xfrm>
            <a:off x="8167688" y="2643188"/>
            <a:ext cx="144462" cy="14446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20495" name="Oval 64"/>
          <p:cNvSpPr>
            <a:spLocks noChangeArrowheads="1"/>
          </p:cNvSpPr>
          <p:nvPr/>
        </p:nvSpPr>
        <p:spPr bwMode="auto">
          <a:xfrm>
            <a:off x="7453313" y="4572001"/>
            <a:ext cx="144462" cy="1444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20496" name="Oval 64"/>
          <p:cNvSpPr>
            <a:spLocks noChangeArrowheads="1"/>
          </p:cNvSpPr>
          <p:nvPr/>
        </p:nvSpPr>
        <p:spPr bwMode="auto">
          <a:xfrm>
            <a:off x="7524751" y="3500438"/>
            <a:ext cx="144463" cy="14446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20497" name="Oval 64"/>
          <p:cNvSpPr>
            <a:spLocks noChangeArrowheads="1"/>
          </p:cNvSpPr>
          <p:nvPr/>
        </p:nvSpPr>
        <p:spPr bwMode="auto">
          <a:xfrm>
            <a:off x="6167438" y="4786313"/>
            <a:ext cx="144462" cy="14446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20498" name="Oval 64"/>
          <p:cNvSpPr>
            <a:spLocks noChangeArrowheads="1"/>
          </p:cNvSpPr>
          <p:nvPr/>
        </p:nvSpPr>
        <p:spPr bwMode="auto">
          <a:xfrm>
            <a:off x="6667501" y="4643438"/>
            <a:ext cx="144463" cy="14446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20499" name="Oval 64"/>
          <p:cNvSpPr>
            <a:spLocks noChangeArrowheads="1"/>
          </p:cNvSpPr>
          <p:nvPr/>
        </p:nvSpPr>
        <p:spPr bwMode="auto">
          <a:xfrm>
            <a:off x="7239001" y="4786313"/>
            <a:ext cx="144463" cy="14446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20500" name="TextBox 22"/>
          <p:cNvSpPr txBox="1">
            <a:spLocks noChangeArrowheads="1"/>
          </p:cNvSpPr>
          <p:nvPr/>
        </p:nvSpPr>
        <p:spPr bwMode="auto">
          <a:xfrm>
            <a:off x="3810000" y="4429125"/>
            <a:ext cx="1714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Кушерецкая</a:t>
            </a:r>
            <a:endParaRPr lang="ru-RU" sz="160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0501" name="TextBox 25"/>
          <p:cNvSpPr txBox="1">
            <a:spLocks noChangeArrowheads="1"/>
          </p:cNvSpPr>
          <p:nvPr/>
        </p:nvSpPr>
        <p:spPr bwMode="auto">
          <a:xfrm>
            <a:off x="7739064" y="3286125"/>
            <a:ext cx="1571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Кяндская</a:t>
            </a:r>
          </a:p>
        </p:txBody>
      </p:sp>
      <p:sp>
        <p:nvSpPr>
          <p:cNvPr id="20502" name="TextBox 27"/>
          <p:cNvSpPr txBox="1">
            <a:spLocks noChangeArrowheads="1"/>
          </p:cNvSpPr>
          <p:nvPr/>
        </p:nvSpPr>
        <p:spPr bwMode="auto">
          <a:xfrm>
            <a:off x="7596188" y="3786189"/>
            <a:ext cx="1428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Тамицкая</a:t>
            </a:r>
          </a:p>
        </p:txBody>
      </p:sp>
      <p:sp>
        <p:nvSpPr>
          <p:cNvPr id="20503" name="TextBox 28"/>
          <p:cNvSpPr txBox="1">
            <a:spLocks noChangeArrowheads="1"/>
          </p:cNvSpPr>
          <p:nvPr/>
        </p:nvSpPr>
        <p:spPr bwMode="auto">
          <a:xfrm>
            <a:off x="7096125" y="4214814"/>
            <a:ext cx="928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C00000"/>
                </a:solidFill>
                <a:latin typeface="Cambria" pitchFamily="18" charset="0"/>
              </a:rPr>
              <a:t>ОНЕГА</a:t>
            </a:r>
          </a:p>
        </p:txBody>
      </p:sp>
      <p:sp>
        <p:nvSpPr>
          <p:cNvPr id="20504" name="TextBox 29"/>
          <p:cNvSpPr txBox="1">
            <a:spLocks noChangeArrowheads="1"/>
          </p:cNvSpPr>
          <p:nvPr/>
        </p:nvSpPr>
        <p:spPr bwMode="auto">
          <a:xfrm>
            <a:off x="7596188" y="4500564"/>
            <a:ext cx="22145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Нижнемудьюжская</a:t>
            </a:r>
          </a:p>
        </p:txBody>
      </p:sp>
      <p:sp>
        <p:nvSpPr>
          <p:cNvPr id="20505" name="TextBox 30"/>
          <p:cNvSpPr txBox="1">
            <a:spLocks noChangeArrowheads="1"/>
          </p:cNvSpPr>
          <p:nvPr/>
        </p:nvSpPr>
        <p:spPr bwMode="auto">
          <a:xfrm>
            <a:off x="7810500" y="4929189"/>
            <a:ext cx="1428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Порогская</a:t>
            </a:r>
          </a:p>
        </p:txBody>
      </p:sp>
      <p:sp>
        <p:nvSpPr>
          <p:cNvPr id="20506" name="TextBox 31"/>
          <p:cNvSpPr txBox="1">
            <a:spLocks noChangeArrowheads="1"/>
          </p:cNvSpPr>
          <p:nvPr/>
        </p:nvSpPr>
        <p:spPr bwMode="auto">
          <a:xfrm>
            <a:off x="8310563" y="5643564"/>
            <a:ext cx="16430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Чекуевская</a:t>
            </a:r>
          </a:p>
        </p:txBody>
      </p:sp>
      <p:sp>
        <p:nvSpPr>
          <p:cNvPr id="20507" name="TextBox 32"/>
          <p:cNvSpPr txBox="1">
            <a:spLocks noChangeArrowheads="1"/>
          </p:cNvSpPr>
          <p:nvPr/>
        </p:nvSpPr>
        <p:spPr bwMode="auto">
          <a:xfrm>
            <a:off x="8739189" y="6072189"/>
            <a:ext cx="12144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Пияльская</a:t>
            </a:r>
          </a:p>
        </p:txBody>
      </p:sp>
      <p:sp>
        <p:nvSpPr>
          <p:cNvPr id="20508" name="TextBox 33"/>
          <p:cNvSpPr txBox="1">
            <a:spLocks noChangeArrowheads="1"/>
          </p:cNvSpPr>
          <p:nvPr/>
        </p:nvSpPr>
        <p:spPr bwMode="auto">
          <a:xfrm>
            <a:off x="4595813" y="4714875"/>
            <a:ext cx="16430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Малошуйская</a:t>
            </a:r>
          </a:p>
        </p:txBody>
      </p:sp>
      <p:sp>
        <p:nvSpPr>
          <p:cNvPr id="20509" name="TextBox 34"/>
          <p:cNvSpPr txBox="1">
            <a:spLocks noChangeArrowheads="1"/>
          </p:cNvSpPr>
          <p:nvPr/>
        </p:nvSpPr>
        <p:spPr bwMode="auto">
          <a:xfrm>
            <a:off x="8310564" y="2357439"/>
            <a:ext cx="1857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Красногорская</a:t>
            </a:r>
          </a:p>
        </p:txBody>
      </p:sp>
      <p:sp>
        <p:nvSpPr>
          <p:cNvPr id="20510" name="TextBox 36"/>
          <p:cNvSpPr txBox="1">
            <a:spLocks noChangeArrowheads="1"/>
          </p:cNvSpPr>
          <p:nvPr/>
        </p:nvSpPr>
        <p:spPr bwMode="auto">
          <a:xfrm>
            <a:off x="3167064" y="3929064"/>
            <a:ext cx="15001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Нюхацкая</a:t>
            </a:r>
          </a:p>
        </p:txBody>
      </p:sp>
      <p:sp>
        <p:nvSpPr>
          <p:cNvPr id="20511" name="TextBox 37"/>
          <p:cNvSpPr txBox="1">
            <a:spLocks noChangeArrowheads="1"/>
          </p:cNvSpPr>
          <p:nvPr/>
        </p:nvSpPr>
        <p:spPr bwMode="auto">
          <a:xfrm>
            <a:off x="5595939" y="4286250"/>
            <a:ext cx="1571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Варлогорская</a:t>
            </a:r>
          </a:p>
        </p:txBody>
      </p:sp>
      <p:sp>
        <p:nvSpPr>
          <p:cNvPr id="20512" name="TextBox 38"/>
          <p:cNvSpPr txBox="1">
            <a:spLocks noChangeArrowheads="1"/>
          </p:cNvSpPr>
          <p:nvPr/>
        </p:nvSpPr>
        <p:spPr bwMode="auto">
          <a:xfrm>
            <a:off x="2024064" y="3214689"/>
            <a:ext cx="17859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Сумской посад</a:t>
            </a:r>
          </a:p>
        </p:txBody>
      </p:sp>
      <p:sp>
        <p:nvSpPr>
          <p:cNvPr id="20513" name="TextBox 39"/>
          <p:cNvSpPr txBox="1">
            <a:spLocks noChangeArrowheads="1"/>
          </p:cNvSpPr>
          <p:nvPr/>
        </p:nvSpPr>
        <p:spPr bwMode="auto">
          <a:xfrm>
            <a:off x="6453188" y="1785939"/>
            <a:ext cx="1428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Золотицкая</a:t>
            </a:r>
          </a:p>
        </p:txBody>
      </p:sp>
      <p:sp>
        <p:nvSpPr>
          <p:cNvPr id="20514" name="TextBox 41"/>
          <p:cNvSpPr txBox="1">
            <a:spLocks noChangeArrowheads="1"/>
          </p:cNvSpPr>
          <p:nvPr/>
        </p:nvSpPr>
        <p:spPr bwMode="auto">
          <a:xfrm>
            <a:off x="5595939" y="5000625"/>
            <a:ext cx="1785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latin typeface="Cambria" pitchFamily="18" charset="0"/>
              </a:rPr>
              <a:t>Подпорогская</a:t>
            </a:r>
          </a:p>
        </p:txBody>
      </p:sp>
      <p:sp>
        <p:nvSpPr>
          <p:cNvPr id="20515" name="TextBox 42"/>
          <p:cNvSpPr txBox="1">
            <a:spLocks noChangeArrowheads="1"/>
          </p:cNvSpPr>
          <p:nvPr/>
        </p:nvSpPr>
        <p:spPr bwMode="auto">
          <a:xfrm>
            <a:off x="3810000" y="1428751"/>
            <a:ext cx="1428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Cambria" pitchFamily="18" charset="0"/>
              </a:rPr>
              <a:t>СОЛОВЕЦКИЙ МОНАСТЫРЬ</a:t>
            </a:r>
          </a:p>
        </p:txBody>
      </p:sp>
      <p:sp>
        <p:nvSpPr>
          <p:cNvPr id="20516" name="Oval 64"/>
          <p:cNvSpPr>
            <a:spLocks noChangeArrowheads="1"/>
          </p:cNvSpPr>
          <p:nvPr/>
        </p:nvSpPr>
        <p:spPr bwMode="auto">
          <a:xfrm>
            <a:off x="5310188" y="1571626"/>
            <a:ext cx="144462" cy="1444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35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rcti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15880" y="1484784"/>
            <a:ext cx="4099928" cy="3586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7204" y="85192"/>
            <a:ext cx="8229600" cy="1143000"/>
          </a:xfrm>
        </p:spPr>
        <p:txBody>
          <a:bodyPr/>
          <a:lstStyle/>
          <a:p>
            <a:r>
              <a:rPr lang="ru-RU" b="1" dirty="0"/>
              <a:t>Ресурсы Шпицбергена</a:t>
            </a:r>
          </a:p>
        </p:txBody>
      </p:sp>
      <p:pic>
        <p:nvPicPr>
          <p:cNvPr id="6" name="Picture 333" descr="C:\Users\user\Documents\Исследования\грумландт\грумант10\sval_nat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7768" y="3425635"/>
            <a:ext cx="1312738" cy="8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08" descr="C:\Users\user\Documents\Исследования\грумландт\грумант10\морж рис Флер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7689" y="4653136"/>
            <a:ext cx="1368301" cy="86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11" descr="C:\Users\user\Documents\Исследования\грумландт\грумант10\Гаг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841" y="4797152"/>
            <a:ext cx="1150937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09" descr="C:\Users\user\Documents\Исследования\грумландт\грумант10\морской заяц (лахтак) из Жизнь животных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5921" y="4077072"/>
            <a:ext cx="1437581" cy="7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07" descr="C:\Users\user\Documents\Исследования\грумландт\грумант10\песец рис Флеров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47529" y="4149081"/>
            <a:ext cx="1368301" cy="71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10" descr="C:\Users\user\Documents\Исследования\грумландт\грумант10\белый медведь рис Флеров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63752" y="1988840"/>
            <a:ext cx="1358430" cy="76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40" descr="C:\Users\user\Documents\Исследования\грумландт\грумант10\коч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305125" y="26571575"/>
            <a:ext cx="4354513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http://animalworld.com.ua/images/2013/March/Akva/A/Gr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51584" y="2708920"/>
            <a:ext cx="1440160" cy="117613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088"/>
            <a:ext cx="12192000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58" y="415735"/>
            <a:ext cx="458152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91100" y="704850"/>
            <a:ext cx="51435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ru-RU" dirty="0" smtClean="0"/>
              <a:t>1669 – 1778 гг. – 275000000 гульденов выручки и 56000000 чистой прибыли.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51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8258</TotalTime>
  <Words>563</Words>
  <Application>Microsoft Office PowerPoint</Application>
  <PresentationFormat>Широкоэкранный</PresentationFormat>
  <Paragraphs>114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Candara</vt:lpstr>
      <vt:lpstr>Symbol</vt:lpstr>
      <vt:lpstr>Волна</vt:lpstr>
      <vt:lpstr>Документ</vt:lpstr>
      <vt:lpstr>Поморские промыслы на Шпицбергене в XVIII в.  Организация и технологии.</vt:lpstr>
      <vt:lpstr>План</vt:lpstr>
      <vt:lpstr>Вводные замечания</vt:lpstr>
      <vt:lpstr>Проекты</vt:lpstr>
      <vt:lpstr>Публикации 2017 года </vt:lpstr>
      <vt:lpstr>Основные результаты </vt:lpstr>
      <vt:lpstr>Районы найма работников для промысла на Груманте</vt:lpstr>
      <vt:lpstr>Онежская округа</vt:lpstr>
      <vt:lpstr>Ресурсы Шпицбергена</vt:lpstr>
      <vt:lpstr>Петровская модернизация – образ «нового мира» и перенос идей</vt:lpstr>
      <vt:lpstr>Русские сальные компании и развитие предпринимательства</vt:lpstr>
      <vt:lpstr>Проекты и “Кондиции”. Прожектеры и образ будущего.</vt:lpstr>
      <vt:lpstr>Проекты освоения Шпицбергена и его ресурсов: два образа Шпицбергена</vt:lpstr>
      <vt:lpstr>Две модели освоения ресурсов Шпицбергена</vt:lpstr>
      <vt:lpstr>Продуктивность</vt:lpstr>
      <vt:lpstr>Прибыли</vt:lpstr>
      <vt:lpstr>Выводы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18th century whaling companies and the imagination of natural resources of the European Arctic</dc:title>
  <dc:creator>Дадыкина Маргарита</dc:creator>
  <cp:lastModifiedBy>Крайковский Алексей Викторович</cp:lastModifiedBy>
  <cp:revision>68</cp:revision>
  <dcterms:created xsi:type="dcterms:W3CDTF">2017-08-27T14:55:43Z</dcterms:created>
  <dcterms:modified xsi:type="dcterms:W3CDTF">2018-04-26T15:27:21Z</dcterms:modified>
</cp:coreProperties>
</file>