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selev Dmitry" initials="KD" lastIdx="1" clrIdx="0">
    <p:extLst>
      <p:ext uri="{19B8F6BF-5375-455C-9EA6-DF929625EA0E}">
        <p15:presenceInfo xmlns:p15="http://schemas.microsoft.com/office/powerpoint/2012/main" userId="1df0ad9da7bc3c2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31"/>
    <p:restoredTop sz="94599"/>
  </p:normalViewPr>
  <p:slideViewPr>
    <p:cSldViewPr snapToGrid="0" snapToObjects="1">
      <p:cViewPr varScale="1">
        <p:scale>
          <a:sx n="76" d="100"/>
          <a:sy n="76" d="100"/>
        </p:scale>
        <p:origin x="216" y="3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4-22T12:41:18.227" idx="1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0D1E03-05D2-5D4A-9F0B-D6B641AC09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A70961F-BC25-5E49-91F8-9C3527E0AE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D89D37E-37CB-2D41-8D4A-1607C3DF1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623CA-BBAE-6E4E-A090-2E24484F6468}" type="datetimeFigureOut">
              <a:rPr lang="ru-RU" smtClean="0"/>
              <a:t>22.04.2020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1E02FA-4880-CA40-8B7B-1084F41D0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3679933-D709-E04B-94C1-83A059D60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56C14-1CD8-4448-A3D8-A5C18604B1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270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C12A81-9EC6-DA4F-861C-CA7B545D5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38A9153-6C1B-4F4A-A70F-AB7E8D79C1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7815E7D-683B-8D4D-906D-985BB9F12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623CA-BBAE-6E4E-A090-2E24484F6468}" type="datetimeFigureOut">
              <a:rPr lang="ru-RU" smtClean="0"/>
              <a:t>22.04.2020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F82EE2-8566-964A-9B10-C465F00EB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4D0676-F15B-DC4B-B1E1-646BEE93C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56C14-1CD8-4448-A3D8-A5C18604B1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1051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ACF0175-9997-FC48-835C-F6600E6191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17305A6-A711-454D-BB3F-6AA09C86CC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2A37C5F-81C5-7D46-8C77-B13EF240CF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623CA-BBAE-6E4E-A090-2E24484F6468}" type="datetimeFigureOut">
              <a:rPr lang="ru-RU" smtClean="0"/>
              <a:t>22.04.2020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24B529-5DEC-5148-92E7-84E14F9AB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C775D84-2949-374C-A416-AD34FB551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56C14-1CD8-4448-A3D8-A5C18604B1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9341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636DA0-90F4-E944-88D3-D319064BC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2CFEBE-6318-9042-9F0D-BCF3E00E70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FA81EF-69AB-5D41-B5BB-DCEE1B6F7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623CA-BBAE-6E4E-A090-2E24484F6468}" type="datetimeFigureOut">
              <a:rPr lang="ru-RU" smtClean="0"/>
              <a:t>22.04.2020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857ACA-93FB-9744-B77D-CF359F9B7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5B3F002-004C-0D4F-9977-CEA242AF0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56C14-1CD8-4448-A3D8-A5C18604B1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8545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463F87-9425-F142-A5EC-21D2B593F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E1CFED-0A3D-4C45-B389-96EA6852D6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A2B626-9C6C-7044-99D6-5E38F0133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623CA-BBAE-6E4E-A090-2E24484F6468}" type="datetimeFigureOut">
              <a:rPr lang="ru-RU" smtClean="0"/>
              <a:t>22.04.2020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16AEB6-C095-0043-8C73-167316A8D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62168FA-9E86-3040-91D8-B2764A2A6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56C14-1CD8-4448-A3D8-A5C18604B1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9091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5120E9-E75D-9D4A-8AAD-87E086450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A96D290-D36B-2147-A428-120E792DAF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9899868-78AB-9849-96A8-77D692BE49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DE91734-143E-B24B-AC5A-7E6DC1F9F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623CA-BBAE-6E4E-A090-2E24484F6468}" type="datetimeFigureOut">
              <a:rPr lang="ru-RU" smtClean="0"/>
              <a:t>22.04.2020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4BD7C23-F8CC-D14A-93CD-DE7625610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034ADA8-4C62-AF42-92D5-8BA3583C3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56C14-1CD8-4448-A3D8-A5C18604B1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4307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77D8AB-ACDB-DB45-9BA5-9108F9F8E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0A9FA99-CC02-9146-8C20-15886697C0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C3A250E-5DF7-314E-AD86-F50DE60BB0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EAE40DC-A023-9346-8E1E-AA2EC8682E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ED8310E-E43F-014D-B573-4383A745E1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D136F97-922E-E240-B9A3-A0A985359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623CA-BBAE-6E4E-A090-2E24484F6468}" type="datetimeFigureOut">
              <a:rPr lang="ru-RU" smtClean="0"/>
              <a:t>22.04.2020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1F2029F-F306-DF45-B6C4-D24D728E7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5A9E30D-D343-9745-B9BA-B97085F1D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56C14-1CD8-4448-A3D8-A5C18604B1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2413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6913A-7FD2-E445-AC5E-7EE16BA51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A0C8457-7032-9B49-ADB7-72C219485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623CA-BBAE-6E4E-A090-2E24484F6468}" type="datetimeFigureOut">
              <a:rPr lang="ru-RU" smtClean="0"/>
              <a:t>22.04.2020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5EF9141-621B-3847-8FEF-B9C6CFDD6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D690CB8-CA4A-E842-9F02-C5859532F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56C14-1CD8-4448-A3D8-A5C18604B1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9008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479FCFC-606A-4545-B2B0-72D393117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623CA-BBAE-6E4E-A090-2E24484F6468}" type="datetimeFigureOut">
              <a:rPr lang="ru-RU" smtClean="0"/>
              <a:t>22.04.2020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472ADD6-7B99-0148-A9DB-C83308811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89A6451-BA7E-1B44-9F7E-1852439EC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56C14-1CD8-4448-A3D8-A5C18604B1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5777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75E797-1446-3543-94AA-FD919B771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1EAFD1-5F30-1445-8163-6BE80D69B0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0C6914-F539-6643-A811-054072F409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B113960-615B-6842-9BFD-1B309031C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623CA-BBAE-6E4E-A090-2E24484F6468}" type="datetimeFigureOut">
              <a:rPr lang="ru-RU" smtClean="0"/>
              <a:t>22.04.2020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1581F2D-FE7A-6140-BE37-CD142A4D1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E20933F-23DC-9B47-A302-6A82E60EC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56C14-1CD8-4448-A3D8-A5C18604B1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68537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96C36C-13CA-514F-A8C1-B11A1136F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89740FF-C238-2549-9BF3-6FBEC61011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5C90F3B-7A9B-2B46-A268-F4FF36CF95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0C141EA-2C4A-7846-A915-0612AC0C6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623CA-BBAE-6E4E-A090-2E24484F6468}" type="datetimeFigureOut">
              <a:rPr lang="ru-RU" smtClean="0"/>
              <a:t>22.04.2020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669A76D-11AC-0C4D-BC80-9D568F7DD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32054A-82B8-DB45-A0F6-4860280E0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56C14-1CD8-4448-A3D8-A5C18604B1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6038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47A0EB-E5C5-0B41-95FF-A7095F4CD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49F791D-1644-B946-B201-4E2069DE55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5F87C6-CC92-8642-8174-FE9AA06BD1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E623CA-BBAE-6E4E-A090-2E24484F6468}" type="datetimeFigureOut">
              <a:rPr lang="ru-RU" smtClean="0"/>
              <a:t>22.04.2020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CE611E-CC97-794F-841C-EFEF78059D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9644A2-4199-1540-B745-104D21DA03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D56C14-1CD8-4448-A3D8-A5C18604B1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7930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ewage.org/wiki/ru/Profile:P0617870659" TargetMode="External"/><Relationship Id="rId2" Type="http://schemas.openxmlformats.org/officeDocument/2006/relationships/hyperlink" Target="http://www.petergen.com/bovkalo/kr1/krasinvel.html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vladimirtan.livejournal.com/844375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FE13E9-9A1B-4044-89CE-E944F98D32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932" b="16790"/>
          <a:stretch/>
        </p:blipFill>
        <p:spPr>
          <a:xfrm>
            <a:off x="1" y="-121137"/>
            <a:ext cx="12192000" cy="697045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1ED8234-9FB4-FD42-A056-A1DB5B8ED376}"/>
              </a:ext>
            </a:extLst>
          </p:cNvPr>
          <p:cNvSpPr txBox="1"/>
          <p:nvPr/>
        </p:nvSpPr>
        <p:spPr>
          <a:xfrm>
            <a:off x="728133" y="372533"/>
            <a:ext cx="105494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«Повивальная бабка ледоходного самотёка»: о проекте Г.Д.Красинского по искусственному ускорению разрушения и выноса льда из устьев рек и судоходных проливов Арктики (1944)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29FE60-B7B8-5244-95CE-AA6AC5523E8F}"/>
              </a:ext>
            </a:extLst>
          </p:cNvPr>
          <p:cNvSpPr txBox="1"/>
          <p:nvPr/>
        </p:nvSpPr>
        <p:spPr>
          <a:xfrm>
            <a:off x="8195733" y="5554133"/>
            <a:ext cx="3132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err="1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Д.В.Киселёв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3590486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58BE53B-E494-8D45-AB0E-E47F4DCA4D2D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3199" y="192617"/>
            <a:ext cx="4555067" cy="62347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EC1537-3C58-AF4A-B515-0CE265227220}"/>
              </a:ext>
            </a:extLst>
          </p:cNvPr>
          <p:cNvSpPr txBox="1"/>
          <p:nvPr/>
        </p:nvSpPr>
        <p:spPr>
          <a:xfrm>
            <a:off x="5283200" y="192617"/>
            <a:ext cx="66886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chemeClr val="bg1"/>
                </a:solidFill>
              </a:rPr>
              <a:t>Георгий Давидович Красинский </a:t>
            </a:r>
            <a:r>
              <a:rPr lang="ru-RU" sz="4000" b="1" dirty="0">
                <a:solidFill>
                  <a:schemeClr val="bg1"/>
                </a:solidFill>
              </a:rPr>
              <a:t>(1890-1955)</a:t>
            </a:r>
            <a:endParaRPr lang="ru-RU" sz="4800" b="1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DF4E9A-FB19-9146-B946-43C920D4980F}"/>
              </a:ext>
            </a:extLst>
          </p:cNvPr>
          <p:cNvSpPr txBox="1"/>
          <p:nvPr/>
        </p:nvSpPr>
        <p:spPr>
          <a:xfrm>
            <a:off x="5283200" y="2059146"/>
            <a:ext cx="6553200" cy="4284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300" dirty="0">
                <a:solidFill>
                  <a:schemeClr val="bg1"/>
                </a:solidFill>
              </a:rPr>
              <a:t>Уполномоченный СТО РСФСР по Сибири и Уралу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300" dirty="0">
                <a:solidFill>
                  <a:schemeClr val="bg1"/>
                </a:solidFill>
              </a:rPr>
              <a:t>Уполномоченный СТО СССР по Северному морскому пути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300" dirty="0">
                <a:solidFill>
                  <a:schemeClr val="bg1"/>
                </a:solidFill>
              </a:rPr>
              <a:t>Уполномоченный ГУСМП при СНК СССР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300" dirty="0">
                <a:solidFill>
                  <a:schemeClr val="bg1"/>
                </a:solidFill>
              </a:rPr>
              <a:t>Организатор полярных станций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300" dirty="0">
                <a:solidFill>
                  <a:schemeClr val="bg1"/>
                </a:solidFill>
              </a:rPr>
              <a:t>Участник и руководитель морских и воздушных экспедиций в Арктику (1923-1933)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300" dirty="0">
                <a:solidFill>
                  <a:schemeClr val="bg1"/>
                </a:solidFill>
              </a:rPr>
              <a:t>С 1941 г.  на пенсии</a:t>
            </a:r>
          </a:p>
        </p:txBody>
      </p:sp>
    </p:spTree>
    <p:extLst>
      <p:ext uri="{BB962C8B-B14F-4D97-AF65-F5344CB8AC3E}">
        <p14:creationId xmlns:p14="http://schemas.microsoft.com/office/powerpoint/2010/main" val="25699463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E501AB4-549D-AB40-A728-61B2CF87BA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4741333" cy="686569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2D779A0-4F97-564F-9334-BFD24B1F2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8379" y="1515534"/>
            <a:ext cx="4343400" cy="2895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F1D5A72-51DD-A442-8B79-B56B3CDC1C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9166" y="184151"/>
            <a:ext cx="3784600" cy="25273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7FD27FC-BFF3-CE41-B3A5-968AFA7404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4357" y="4180416"/>
            <a:ext cx="3732626" cy="25272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8305086-5F34-7248-A8DF-1A6C4244FAC3}"/>
              </a:ext>
            </a:extLst>
          </p:cNvPr>
          <p:cNvSpPr txBox="1"/>
          <p:nvPr/>
        </p:nvSpPr>
        <p:spPr>
          <a:xfrm>
            <a:off x="8440972" y="278771"/>
            <a:ext cx="340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Воздушные экспедиции Осоавиахима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D7A242-F51C-074E-B6CA-62FE7AECB76D}"/>
              </a:ext>
            </a:extLst>
          </p:cNvPr>
          <p:cNvSpPr txBox="1"/>
          <p:nvPr/>
        </p:nvSpPr>
        <p:spPr>
          <a:xfrm>
            <a:off x="9791114" y="4792522"/>
            <a:ext cx="18965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1927</a:t>
            </a:r>
          </a:p>
          <a:p>
            <a:pPr algn="ctr"/>
            <a:r>
              <a:rPr lang="ru-RU" sz="3600" b="1" dirty="0">
                <a:solidFill>
                  <a:schemeClr val="bg1"/>
                </a:solidFill>
              </a:rPr>
              <a:t>1928</a:t>
            </a:r>
          </a:p>
          <a:p>
            <a:pPr algn="ctr"/>
            <a:r>
              <a:rPr lang="ru-RU" sz="3600" b="1" dirty="0">
                <a:solidFill>
                  <a:schemeClr val="bg1"/>
                </a:solidFill>
              </a:rPr>
              <a:t>1929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8287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DC35C61-7D33-E64D-A1CC-9CE12EC9C1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50" r="3047" b="4497"/>
          <a:stretch/>
        </p:blipFill>
        <p:spPr>
          <a:xfrm>
            <a:off x="4761000" y="186265"/>
            <a:ext cx="3553271" cy="565891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870D1B3-D258-D348-97D2-DF6D4542B9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00"/>
          <a:stretch/>
        </p:blipFill>
        <p:spPr>
          <a:xfrm>
            <a:off x="8398936" y="1159735"/>
            <a:ext cx="3522133" cy="552893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C11B0C5-A0D4-8145-B9C1-1BBEE7100C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931" y="0"/>
            <a:ext cx="4207031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8F0EE67-E750-BC40-8E92-B80D9C1D32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9229" y="5037284"/>
            <a:ext cx="3692773" cy="158633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BF9C45B-8CC3-5C44-80DA-6AEE6AA44253}"/>
              </a:ext>
            </a:extLst>
          </p:cNvPr>
          <p:cNvSpPr txBox="1"/>
          <p:nvPr/>
        </p:nvSpPr>
        <p:spPr>
          <a:xfrm>
            <a:off x="8669867" y="135466"/>
            <a:ext cx="3048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700" b="1" dirty="0">
                <a:solidFill>
                  <a:schemeClr val="bg1"/>
                </a:solidFill>
              </a:rPr>
              <a:t>Книги, статьи, переписка</a:t>
            </a:r>
          </a:p>
        </p:txBody>
      </p:sp>
    </p:spTree>
    <p:extLst>
      <p:ext uri="{BB962C8B-B14F-4D97-AF65-F5344CB8AC3E}">
        <p14:creationId xmlns:p14="http://schemas.microsoft.com/office/powerpoint/2010/main" val="29508988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EAE9A8B-7E08-5D44-80A9-BD5EA87674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098127" cy="6045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034E7AC-181A-0546-BD5A-8EFB07A51B2D}"/>
              </a:ext>
            </a:extLst>
          </p:cNvPr>
          <p:cNvSpPr txBox="1"/>
          <p:nvPr/>
        </p:nvSpPr>
        <p:spPr>
          <a:xfrm>
            <a:off x="694267" y="6146800"/>
            <a:ext cx="75353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Москва, Рождественский бульвар, 10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B1F91FD-C2CE-4B4E-9AFB-6FC21FDDB2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22"/>
          <a:stretch/>
        </p:blipFill>
        <p:spPr>
          <a:xfrm>
            <a:off x="9098127" y="0"/>
            <a:ext cx="3080114" cy="512374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C81DF4B-993F-FA41-AC54-7829F796F4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961" b="25066"/>
          <a:stretch/>
        </p:blipFill>
        <p:spPr>
          <a:xfrm>
            <a:off x="9054041" y="3454400"/>
            <a:ext cx="3124200" cy="34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4976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3529053-B0C0-0745-B76A-ADFDD51960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8217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B1167F-EF3C-FF48-B829-7EDF0C80FCBF}"/>
              </a:ext>
            </a:extLst>
          </p:cNvPr>
          <p:cNvSpPr txBox="1"/>
          <p:nvPr/>
        </p:nvSpPr>
        <p:spPr>
          <a:xfrm>
            <a:off x="5537200" y="497428"/>
            <a:ext cx="6434665" cy="5863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</a:rPr>
              <a:t>Май 1944 г. – обращение Г.Д.Красинского на имя  Зампреда СНК СССР </a:t>
            </a:r>
            <a:r>
              <a:rPr lang="ru-RU" sz="3200" b="1" dirty="0" err="1">
                <a:solidFill>
                  <a:schemeClr val="bg1"/>
                </a:solidFill>
              </a:rPr>
              <a:t>А.И.Микояна</a:t>
            </a:r>
            <a:endParaRPr lang="ru-RU" sz="3200" b="1" dirty="0">
              <a:solidFill>
                <a:schemeClr val="bg1"/>
              </a:solidFill>
            </a:endParaRPr>
          </a:p>
          <a:p>
            <a:endParaRPr lang="ru-RU" sz="3100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r>
              <a:rPr lang="ru-RU" sz="3100" dirty="0">
                <a:solidFill>
                  <a:schemeClr val="bg1"/>
                </a:solidFill>
              </a:rPr>
              <a:t>«…Ускорить процесс разрушения, процесс «отжимания» речного и морского льда, с использованием силы течений, как одного из положительных факторов гидрологического комплекса противоречий»</a:t>
            </a:r>
            <a:r>
              <a:rPr lang="ru-RU" sz="3100" dirty="0">
                <a:solidFill>
                  <a:schemeClr val="bg1"/>
                </a:solidFill>
                <a:effectLst/>
              </a:rPr>
              <a:t> </a:t>
            </a:r>
            <a:endParaRPr lang="ru-RU" sz="3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4944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A19EDCB-68B5-F845-B067-2D720B1B50F3}"/>
              </a:ext>
            </a:extLst>
          </p:cNvPr>
          <p:cNvSpPr txBox="1"/>
          <p:nvPr/>
        </p:nvSpPr>
        <p:spPr>
          <a:xfrm>
            <a:off x="1083733" y="508000"/>
            <a:ext cx="1005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1. Установление «критической фазы» льда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F16B60-20EC-084F-BC1E-1D018D51C9CE}"/>
              </a:ext>
            </a:extLst>
          </p:cNvPr>
          <p:cNvSpPr txBox="1"/>
          <p:nvPr/>
        </p:nvSpPr>
        <p:spPr>
          <a:xfrm>
            <a:off x="1083733" y="1393668"/>
            <a:ext cx="102446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2. Установление «точек сцепления» льда  с береговыми выступами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E0A476-9358-4642-99C1-9E0FE2B86466}"/>
              </a:ext>
            </a:extLst>
          </p:cNvPr>
          <p:cNvSpPr txBox="1"/>
          <p:nvPr/>
        </p:nvSpPr>
        <p:spPr>
          <a:xfrm>
            <a:off x="1066800" y="2602713"/>
            <a:ext cx="10058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3. Установление  «силы и степени» воздействия на лед морских течений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5F4121-D4FE-9744-987F-EA1D58CD0F7E}"/>
              </a:ext>
            </a:extLst>
          </p:cNvPr>
          <p:cNvSpPr txBox="1"/>
          <p:nvPr/>
        </p:nvSpPr>
        <p:spPr>
          <a:xfrm>
            <a:off x="1083733" y="3879445"/>
            <a:ext cx="10109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4. Определение направления и силы человеческого воздействия на лед с целью нарушения связи последнего с берегом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7B4D56-1948-554E-AE05-511D8B3C3FC2}"/>
              </a:ext>
            </a:extLst>
          </p:cNvPr>
          <p:cNvSpPr txBox="1"/>
          <p:nvPr/>
        </p:nvSpPr>
        <p:spPr>
          <a:xfrm>
            <a:off x="1066800" y="5228293"/>
            <a:ext cx="96858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5. Придание  «обтекаемости» наиболее резким береговым выступам»</a:t>
            </a:r>
          </a:p>
        </p:txBody>
      </p:sp>
    </p:spTree>
    <p:extLst>
      <p:ext uri="{BB962C8B-B14F-4D97-AF65-F5344CB8AC3E}">
        <p14:creationId xmlns:p14="http://schemas.microsoft.com/office/powerpoint/2010/main" val="1474283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2CC980A-C1B6-5846-A7B2-31C1CF0F011E}"/>
              </a:ext>
            </a:extLst>
          </p:cNvPr>
          <p:cNvSpPr txBox="1"/>
          <p:nvPr/>
        </p:nvSpPr>
        <p:spPr>
          <a:xfrm>
            <a:off x="-228601" y="745066"/>
            <a:ext cx="121412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                                </a:t>
            </a:r>
            <a:r>
              <a:rPr lang="ru-RU" sz="2700" b="1" dirty="0">
                <a:solidFill>
                  <a:schemeClr val="bg1"/>
                </a:solidFill>
              </a:rPr>
              <a:t>Ускорение начала навигации в проливе </a:t>
            </a:r>
            <a:r>
              <a:rPr lang="ru-RU" sz="2700" b="1" dirty="0" err="1">
                <a:solidFill>
                  <a:schemeClr val="bg1"/>
                </a:solidFill>
              </a:rPr>
              <a:t>Вилькицкого</a:t>
            </a:r>
            <a:r>
              <a:rPr lang="ru-RU" sz="2700" b="1" dirty="0">
                <a:solidFill>
                  <a:schemeClr val="bg1"/>
                </a:solidFill>
              </a:rPr>
              <a:t> на 10-20 дней</a:t>
            </a:r>
          </a:p>
          <a:p>
            <a:r>
              <a:rPr lang="ru-RU" sz="2700" b="1" dirty="0">
                <a:solidFill>
                  <a:schemeClr val="bg1"/>
                </a:solidFill>
              </a:rPr>
              <a:t>                                                                               в проливе </a:t>
            </a:r>
            <a:r>
              <a:rPr lang="ru-RU" sz="2700" b="1" dirty="0" err="1">
                <a:solidFill>
                  <a:schemeClr val="bg1"/>
                </a:solidFill>
              </a:rPr>
              <a:t>Дм.Лаптева</a:t>
            </a:r>
            <a:r>
              <a:rPr lang="ru-RU" sz="2700" b="1" dirty="0">
                <a:solidFill>
                  <a:schemeClr val="bg1"/>
                </a:solidFill>
              </a:rPr>
              <a:t>   на 12-15 дней</a:t>
            </a:r>
            <a:endParaRPr lang="ru-RU" sz="2700" b="1" dirty="0"/>
          </a:p>
        </p:txBody>
      </p:sp>
      <p:sp>
        <p:nvSpPr>
          <p:cNvPr id="3" name="Стрелка вправо 2">
            <a:extLst>
              <a:ext uri="{FF2B5EF4-FFF2-40B4-BE49-F238E27FC236}">
                <a16:creationId xmlns:a16="http://schemas.microsoft.com/office/drawing/2014/main" id="{7238D8B7-5893-654B-BCBE-1B3B1D0B428F}"/>
              </a:ext>
            </a:extLst>
          </p:cNvPr>
          <p:cNvSpPr/>
          <p:nvPr/>
        </p:nvSpPr>
        <p:spPr>
          <a:xfrm>
            <a:off x="279399" y="592666"/>
            <a:ext cx="982134" cy="778934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27AE34-5BA9-124B-9157-56F57E5C904F}"/>
              </a:ext>
            </a:extLst>
          </p:cNvPr>
          <p:cNvSpPr txBox="1"/>
          <p:nvPr/>
        </p:nvSpPr>
        <p:spPr>
          <a:xfrm>
            <a:off x="770466" y="2370666"/>
            <a:ext cx="6290734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endParaRPr lang="ru-RU" dirty="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endParaRPr lang="ru-RU" dirty="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r>
              <a:rPr lang="ru-RU" sz="4800" b="1" dirty="0">
                <a:solidFill>
                  <a:schemeClr val="bg1"/>
                </a:solidFill>
              </a:rPr>
              <a:t>Общий характер.</a:t>
            </a:r>
          </a:p>
          <a:p>
            <a:pPr marL="342900" indent="-342900">
              <a:buAutoNum type="arabicPeriod"/>
            </a:pPr>
            <a:r>
              <a:rPr lang="ru-RU" sz="4800" b="1" dirty="0">
                <a:solidFill>
                  <a:schemeClr val="bg1"/>
                </a:solidFill>
              </a:rPr>
              <a:t>Политизированность</a:t>
            </a:r>
          </a:p>
          <a:p>
            <a:pPr marL="342900" indent="-342900">
              <a:buAutoNum type="arabicPeriod"/>
            </a:pPr>
            <a:r>
              <a:rPr lang="ru-RU" sz="4800" b="1" dirty="0">
                <a:solidFill>
                  <a:schemeClr val="bg1"/>
                </a:solidFill>
              </a:rPr>
              <a:t>«Диамат»</a:t>
            </a:r>
          </a:p>
          <a:p>
            <a:pPr marL="342900" indent="-342900">
              <a:buAutoNum type="arabicPeriod"/>
            </a:pPr>
            <a:r>
              <a:rPr lang="ru-RU" sz="4800" b="1" dirty="0">
                <a:solidFill>
                  <a:schemeClr val="bg1"/>
                </a:solidFill>
              </a:rPr>
              <a:t> «Поиск врагов»</a:t>
            </a:r>
          </a:p>
        </p:txBody>
      </p:sp>
      <p:sp>
        <p:nvSpPr>
          <p:cNvPr id="5" name="Закрывающая фигурная скобка 4">
            <a:extLst>
              <a:ext uri="{FF2B5EF4-FFF2-40B4-BE49-F238E27FC236}">
                <a16:creationId xmlns:a16="http://schemas.microsoft.com/office/drawing/2014/main" id="{07DAB003-D43C-BC41-8F9E-C1196288ACA5}"/>
              </a:ext>
            </a:extLst>
          </p:cNvPr>
          <p:cNvSpPr/>
          <p:nvPr/>
        </p:nvSpPr>
        <p:spPr>
          <a:xfrm>
            <a:off x="7264400" y="2946400"/>
            <a:ext cx="186267" cy="3166534"/>
          </a:xfrm>
          <a:prstGeom prst="rightBrace">
            <a:avLst/>
          </a:prstGeom>
          <a:noFill/>
          <a:ln w="889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561F64-1590-BD47-BFB1-6A3A0DC93E7E}"/>
              </a:ext>
            </a:extLst>
          </p:cNvPr>
          <p:cNvSpPr txBox="1"/>
          <p:nvPr/>
        </p:nvSpPr>
        <p:spPr>
          <a:xfrm>
            <a:off x="7738536" y="3190839"/>
            <a:ext cx="36321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Проект отправлен на рассмотрение в ГУСМП, практические шаги по осуществлению не предпринимались</a:t>
            </a:r>
          </a:p>
        </p:txBody>
      </p:sp>
    </p:spTree>
    <p:extLst>
      <p:ext uri="{BB962C8B-B14F-4D97-AF65-F5344CB8AC3E}">
        <p14:creationId xmlns:p14="http://schemas.microsoft.com/office/powerpoint/2010/main" val="146730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76E8374-CAA4-904E-81DC-CB5A6DC4DD2D}"/>
              </a:ext>
            </a:extLst>
          </p:cNvPr>
          <p:cNvSpPr txBox="1"/>
          <p:nvPr/>
        </p:nvSpPr>
        <p:spPr>
          <a:xfrm>
            <a:off x="948267" y="220133"/>
            <a:ext cx="10295466" cy="8956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Использованные материалы: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ru-RU" sz="2400" dirty="0">
                <a:solidFill>
                  <a:schemeClr val="bg1"/>
                </a:solidFill>
              </a:rPr>
              <a:t>1. </a:t>
            </a:r>
            <a:r>
              <a:rPr lang="ru-RU" sz="2400" dirty="0" err="1">
                <a:solidFill>
                  <a:schemeClr val="bg1"/>
                </a:solidFill>
              </a:rPr>
              <a:t>Госфонд</a:t>
            </a:r>
            <a:r>
              <a:rPr lang="ru-RU" sz="2400" dirty="0">
                <a:solidFill>
                  <a:schemeClr val="bg1"/>
                </a:solidFill>
              </a:rPr>
              <a:t> ААНИИ, дела Р-1887, </a:t>
            </a:r>
            <a:r>
              <a:rPr lang="ru-RU" sz="2400" dirty="0">
                <a:solidFill>
                  <a:schemeClr val="bg1"/>
                </a:solidFill>
                <a:effectLst/>
              </a:rPr>
              <a:t> Р-1737</a:t>
            </a:r>
            <a:endParaRPr lang="ru-RU" sz="24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ru-RU" sz="2400" dirty="0">
                <a:solidFill>
                  <a:schemeClr val="bg1"/>
                </a:solidFill>
              </a:rPr>
              <a:t>2</a:t>
            </a:r>
            <a:r>
              <a:rPr lang="ru-RU" sz="2400" dirty="0">
                <a:solidFill>
                  <a:schemeClr val="bg1"/>
                </a:solidFill>
                <a:effectLst/>
              </a:rPr>
              <a:t>. </a:t>
            </a:r>
            <a:r>
              <a:rPr lang="ru-RU" sz="2400" dirty="0">
                <a:solidFill>
                  <a:schemeClr val="bg1"/>
                </a:solidFill>
              </a:rPr>
              <a:t>РГАЭ, ф.9570, оп.2, д.374, л.110-120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solidFill>
                  <a:schemeClr val="bg1"/>
                </a:solidFill>
              </a:rPr>
              <a:t>3. </a:t>
            </a:r>
            <a:r>
              <a:rPr lang="ru-RU" sz="2400" i="1" dirty="0">
                <a:solidFill>
                  <a:schemeClr val="bg1"/>
                </a:solidFill>
              </a:rPr>
              <a:t>Красинский, Г.Д.</a:t>
            </a:r>
            <a:r>
              <a:rPr lang="ru-RU" sz="2400" dirty="0">
                <a:solidFill>
                  <a:schemeClr val="bg1"/>
                </a:solidFill>
              </a:rPr>
              <a:t> Пути Севера, М: Изд-во Осоавиахима, 1929</a:t>
            </a:r>
            <a:r>
              <a:rPr lang="ru-RU" sz="2400" dirty="0">
                <a:solidFill>
                  <a:schemeClr val="bg1"/>
                </a:solidFill>
                <a:effectLst/>
              </a:rPr>
              <a:t> </a:t>
            </a:r>
            <a:endParaRPr lang="ru-RU" sz="24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ru-RU" sz="2400" dirty="0">
                <a:solidFill>
                  <a:schemeClr val="bg1"/>
                </a:solidFill>
              </a:rPr>
              <a:t>4. </a:t>
            </a:r>
            <a:r>
              <a:rPr lang="ru-RU" sz="2400" i="1" dirty="0">
                <a:solidFill>
                  <a:schemeClr val="bg1"/>
                </a:solidFill>
              </a:rPr>
              <a:t>Минеев, А.И.</a:t>
            </a:r>
            <a:r>
              <a:rPr lang="ru-RU" sz="2400" dirty="0">
                <a:solidFill>
                  <a:schemeClr val="bg1"/>
                </a:solidFill>
              </a:rPr>
              <a:t> Пять лет на острове Врангеля, Л: Молодая гвардия, 1936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solidFill>
                  <a:schemeClr val="bg1"/>
                </a:solidFill>
              </a:rPr>
              <a:t>5. </a:t>
            </a:r>
            <a:r>
              <a:rPr lang="ru-RU" sz="2400" i="1" dirty="0">
                <a:solidFill>
                  <a:schemeClr val="bg1"/>
                </a:solidFill>
              </a:rPr>
              <a:t>Жуков, Ю.Н.</a:t>
            </a:r>
            <a:r>
              <a:rPr lang="ru-RU" sz="2400" dirty="0">
                <a:solidFill>
                  <a:schemeClr val="bg1"/>
                </a:solidFill>
              </a:rPr>
              <a:t> Сталин: арктический щит, М: Вагриус, 2008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solidFill>
                  <a:schemeClr val="bg1"/>
                </a:solidFill>
              </a:rPr>
              <a:t>6</a:t>
            </a:r>
            <a:r>
              <a:rPr lang="ru-RU" sz="2400" dirty="0">
                <a:solidFill>
                  <a:schemeClr val="bg1"/>
                </a:solidFill>
                <a:effectLst/>
              </a:rPr>
              <a:t>. </a:t>
            </a:r>
            <a:r>
              <a:rPr lang="ru-RU" sz="2400" i="1" dirty="0" err="1">
                <a:solidFill>
                  <a:schemeClr val="bg1"/>
                </a:solidFill>
              </a:rPr>
              <a:t>Бовкало</a:t>
            </a:r>
            <a:r>
              <a:rPr lang="ru-RU" sz="2400" i="1" dirty="0">
                <a:solidFill>
                  <a:schemeClr val="bg1"/>
                </a:solidFill>
              </a:rPr>
              <a:t>, А.А</a:t>
            </a:r>
            <a:r>
              <a:rPr lang="ru-RU" sz="2400" dirty="0">
                <a:solidFill>
                  <a:schemeClr val="bg1"/>
                </a:solidFill>
              </a:rPr>
              <a:t>. «Красинские еврейского происхождения», опубликовано: </a:t>
            </a:r>
            <a:r>
              <a:rPr lang="en-US" sz="2400" u="sng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</a:t>
            </a:r>
            <a:r>
              <a:rPr lang="ru-RU" sz="2400" u="sng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://</a:t>
            </a:r>
            <a:r>
              <a:rPr lang="en-US" sz="2400" u="sng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</a:t>
            </a:r>
            <a:r>
              <a:rPr lang="ru-RU" sz="2400" u="sng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r>
              <a:rPr lang="en-US" sz="2400" u="sng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petergen</a:t>
            </a:r>
            <a:r>
              <a:rPr lang="ru-RU" sz="2400" u="sng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r>
              <a:rPr lang="en-US" sz="2400" u="sng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</a:t>
            </a:r>
            <a:r>
              <a:rPr lang="ru-RU" sz="2400" u="sng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en-US" sz="2400" u="sng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bovkalo</a:t>
            </a:r>
            <a:r>
              <a:rPr lang="ru-RU" sz="2400" u="sng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en-US" sz="2400" u="sng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kr</a:t>
            </a:r>
            <a:r>
              <a:rPr lang="ru-RU" sz="2400" u="sng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1/</a:t>
            </a:r>
            <a:r>
              <a:rPr lang="en-US" sz="2400" u="sng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krasinvel</a:t>
            </a:r>
            <a:r>
              <a:rPr lang="ru-RU" sz="2400" u="sng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r>
              <a:rPr lang="en-US" sz="2400" u="sng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html</a:t>
            </a:r>
            <a:endParaRPr lang="ru-RU" sz="24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ru-RU" sz="2400" dirty="0">
                <a:solidFill>
                  <a:schemeClr val="bg1"/>
                </a:solidFill>
              </a:rPr>
              <a:t>7</a:t>
            </a:r>
            <a:r>
              <a:rPr lang="ru-RU" sz="2400" dirty="0">
                <a:solidFill>
                  <a:schemeClr val="bg1"/>
                </a:solidFill>
                <a:effectLst/>
              </a:rPr>
              <a:t>. </a:t>
            </a:r>
            <a:r>
              <a:rPr lang="ru-RU" sz="2400" dirty="0" err="1">
                <a:solidFill>
                  <a:schemeClr val="bg1"/>
                </a:solidFill>
                <a:effectLst/>
              </a:rPr>
              <a:t>Гайрик</a:t>
            </a:r>
            <a:r>
              <a:rPr lang="ru-RU" sz="2400" dirty="0">
                <a:solidFill>
                  <a:schemeClr val="bg1"/>
                </a:solidFill>
                <a:effectLst/>
              </a:rPr>
              <a:t> Красинский, </a:t>
            </a:r>
            <a:r>
              <a:rPr lang="en-US" sz="24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https://www.jewage.org/wiki/ru/Profile:P0617870659</a:t>
            </a:r>
            <a:endParaRPr lang="ru-RU" sz="24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ru-RU" sz="2400" dirty="0">
                <a:solidFill>
                  <a:schemeClr val="bg1"/>
                </a:solidFill>
              </a:rPr>
              <a:t>8. Доходный дом </a:t>
            </a:r>
            <a:r>
              <a:rPr lang="ru-RU" sz="2400" dirty="0" err="1">
                <a:solidFill>
                  <a:schemeClr val="bg1"/>
                </a:solidFill>
              </a:rPr>
              <a:t>В.А.Андреева</a:t>
            </a:r>
            <a:r>
              <a:rPr lang="ru-RU" sz="2400" dirty="0">
                <a:solidFill>
                  <a:schemeClr val="bg1"/>
                </a:solidFill>
              </a:rPr>
              <a:t>. </a:t>
            </a:r>
            <a:r>
              <a:rPr lang="en-US" sz="24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https://vladimirtan.livejournal.com/844375.html</a:t>
            </a:r>
            <a:endParaRPr lang="ru-RU" sz="24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ru-RU" sz="24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ru-RU" sz="24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ru-RU" sz="24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ru-RU" sz="2400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6375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409</Words>
  <Application>Microsoft Macintosh PowerPoint</Application>
  <PresentationFormat>Широкоэкранный</PresentationFormat>
  <Paragraphs>46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Kiselev Dmitry</dc:creator>
  <cp:lastModifiedBy>Kiselev Dmitry</cp:lastModifiedBy>
  <cp:revision>10</cp:revision>
  <dcterms:created xsi:type="dcterms:W3CDTF">2020-04-22T09:39:31Z</dcterms:created>
  <dcterms:modified xsi:type="dcterms:W3CDTF">2020-04-22T11:16:31Z</dcterms:modified>
</cp:coreProperties>
</file>