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302" r:id="rId1"/>
  </p:sldMasterIdLst>
  <p:notesMasterIdLst>
    <p:notesMasterId r:id="rId19"/>
  </p:notesMasterIdLst>
  <p:handoutMasterIdLst>
    <p:handoutMasterId r:id="rId20"/>
  </p:handoutMasterIdLst>
  <p:sldIdLst>
    <p:sldId id="256" r:id="rId2"/>
    <p:sldId id="263" r:id="rId3"/>
    <p:sldId id="381" r:id="rId4"/>
    <p:sldId id="328" r:id="rId5"/>
    <p:sldId id="383" r:id="rId6"/>
    <p:sldId id="377" r:id="rId7"/>
    <p:sldId id="369" r:id="rId8"/>
    <p:sldId id="380" r:id="rId9"/>
    <p:sldId id="384" r:id="rId10"/>
    <p:sldId id="386" r:id="rId11"/>
    <p:sldId id="370" r:id="rId12"/>
    <p:sldId id="385" r:id="rId13"/>
    <p:sldId id="387" r:id="rId14"/>
    <p:sldId id="388" r:id="rId15"/>
    <p:sldId id="389" r:id="rId16"/>
    <p:sldId id="375" r:id="rId17"/>
    <p:sldId id="378" r:id="rId18"/>
  </p:sldIdLst>
  <p:sldSz cx="9144000" cy="6858000" type="screen4x3"/>
  <p:notesSz cx="6797675" cy="987425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597C0C0-A5C5-46C8-BFC7-D9C2184505C0}">
          <p14:sldIdLst>
            <p14:sldId id="256"/>
            <p14:sldId id="263"/>
            <p14:sldId id="381"/>
            <p14:sldId id="328"/>
            <p14:sldId id="383"/>
          </p14:sldIdLst>
        </p14:section>
        <p14:section name="Раздел без заголовка" id="{3A22DA20-FED3-4F6C-89ED-512B4B22BC75}">
          <p14:sldIdLst>
            <p14:sldId id="377"/>
            <p14:sldId id="369"/>
            <p14:sldId id="380"/>
            <p14:sldId id="384"/>
            <p14:sldId id="386"/>
            <p14:sldId id="370"/>
            <p14:sldId id="385"/>
            <p14:sldId id="387"/>
            <p14:sldId id="388"/>
            <p14:sldId id="389"/>
            <p14:sldId id="375"/>
            <p14:sldId id="37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7AAA"/>
    <a:srgbClr val="0099CC"/>
    <a:srgbClr val="187B8C"/>
    <a:srgbClr val="0076A3"/>
    <a:srgbClr val="FFFF99"/>
    <a:srgbClr val="16668E"/>
    <a:srgbClr val="3333FF"/>
    <a:srgbClr val="FF7C8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35" autoAdjust="0"/>
    <p:restoredTop sz="95971" autoAdjust="0"/>
  </p:normalViewPr>
  <p:slideViewPr>
    <p:cSldViewPr>
      <p:cViewPr>
        <p:scale>
          <a:sx n="100" d="100"/>
          <a:sy n="100" d="100"/>
        </p:scale>
        <p:origin x="-1944" y="-7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6"/>
            <a:ext cx="2944958" cy="49418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1098" y="6"/>
            <a:ext cx="2944958" cy="49418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EAE2DAB-C1A2-4D62-A648-6B8C3FD2BAC8}" type="datetimeFigureOut">
              <a:rPr lang="ru-RU"/>
              <a:pPr>
                <a:defRPr/>
              </a:pPr>
              <a:t>28.04.2018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491"/>
            <a:ext cx="2944958" cy="494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1098" y="9378491"/>
            <a:ext cx="2944958" cy="494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4A3B310-2E0E-43B7-B328-4AF8AD41A70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19001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576" cy="492607"/>
          </a:xfrm>
          <a:prstGeom prst="rect">
            <a:avLst/>
          </a:prstGeom>
        </p:spPr>
        <p:txBody>
          <a:bodyPr vert="horz" lIns="91422" tIns="45712" rIns="91422" bIns="4571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494" y="0"/>
            <a:ext cx="2946575" cy="492607"/>
          </a:xfrm>
          <a:prstGeom prst="rect">
            <a:avLst/>
          </a:prstGeom>
        </p:spPr>
        <p:txBody>
          <a:bodyPr vert="horz" lIns="91422" tIns="45712" rIns="91422" bIns="4571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0CF57EF-0909-4ADF-8FB0-19821C547556}" type="datetimeFigureOut">
              <a:rPr lang="ru-RU"/>
              <a:pPr>
                <a:defRPr/>
              </a:pPr>
              <a:t>28.04.2018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2" tIns="45712" rIns="91422" bIns="45712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225" y="4689253"/>
            <a:ext cx="5435226" cy="4442939"/>
          </a:xfrm>
          <a:prstGeom prst="rect">
            <a:avLst/>
          </a:prstGeom>
        </p:spPr>
        <p:txBody>
          <a:bodyPr vert="horz" lIns="91422" tIns="45712" rIns="91422" bIns="45712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80064"/>
            <a:ext cx="2946576" cy="492607"/>
          </a:xfrm>
          <a:prstGeom prst="rect">
            <a:avLst/>
          </a:prstGeom>
        </p:spPr>
        <p:txBody>
          <a:bodyPr vert="horz" lIns="91422" tIns="45712" rIns="91422" bIns="4571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494" y="9380064"/>
            <a:ext cx="2946575" cy="492607"/>
          </a:xfrm>
          <a:prstGeom prst="rect">
            <a:avLst/>
          </a:prstGeom>
        </p:spPr>
        <p:txBody>
          <a:bodyPr vert="horz" lIns="91422" tIns="45712" rIns="91422" bIns="4571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7EFCFE9-E802-4BDA-B42A-ACFF9B1A686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42874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DBFD51-54A2-48D0-8342-5277B7281FDC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F8F3CA-9F09-4E6A-9096-8CCD3BC3D7D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 smtClean="0"/>
              <a:t>План на</a:t>
            </a:r>
            <a:r>
              <a:rPr lang="ru-RU" baseline="0" dirty="0" smtClean="0"/>
              <a:t> полугодие – 3 346 млн.руб. Перевыполнение составило – 99,4 млн.руб.</a:t>
            </a:r>
            <a:endParaRPr lang="ru-RU" dirty="0" smtClean="0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F8F3CA-9F09-4E6A-9096-8CCD3BC3D7D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 smtClean="0"/>
              <a:t>План на</a:t>
            </a:r>
            <a:r>
              <a:rPr lang="ru-RU" baseline="0" dirty="0" smtClean="0"/>
              <a:t> полугодие – 3 346 млн.руб. Перевыполнение составило – 99,4 млн.руб.</a:t>
            </a:r>
            <a:endParaRPr lang="ru-RU" dirty="0" smtClean="0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F8F3CA-9F09-4E6A-9096-8CCD3BC3D7D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 smtClean="0"/>
              <a:t>План на</a:t>
            </a:r>
            <a:r>
              <a:rPr lang="ru-RU" baseline="0" dirty="0" smtClean="0"/>
              <a:t> полугодие – 3 346 млн.руб. Перевыполнение составило – 99,4 млн.руб.</a:t>
            </a:r>
            <a:endParaRPr lang="ru-RU" dirty="0" smtClean="0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F8F3CA-9F09-4E6A-9096-8CCD3BC3D7D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F8F3CA-9F09-4E6A-9096-8CCD3BC3D7D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F8F3CA-9F09-4E6A-9096-8CCD3BC3D7D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03.12.2010</a:t>
            </a:r>
            <a:endParaRPr lang="ru-RU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EBCAF9-66AE-4710-8F46-2A93AFC02DE7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03.12.2010</a:t>
            </a: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FEC78D-0C25-49E0-87CD-0FC1167319E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03.12.2010</a:t>
            </a: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F2CB8E-3BED-4CA6-AD2B-075BAD086B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03.12.2010</a:t>
            </a: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8A624B-3B00-421C-83F2-B4F65C83093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03.12.2010</a:t>
            </a: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6B1669-330D-46CE-8C67-BAD41453D45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03.12.2010</a:t>
            </a: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2E416D-F747-4288-9C02-B7748F1F4B7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03.12.2010</a:t>
            </a:r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6937CF-6E2A-4BD1-B5A2-98676E2003D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03.12.2010</a:t>
            </a:r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308C91-A61E-4F4C-9977-6014C80EA28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03.12.2010</a:t>
            </a:r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011265-F6B4-4A39-840D-CA3BD410D39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03.12.2010</a:t>
            </a: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CDC84E-7DAB-4D8A-A565-763A895E48B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03.12.2010</a:t>
            </a: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F84BBB01-B36B-477D-8962-E76F5F54ACD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03.12.2010</a:t>
            </a:r>
            <a:endParaRPr lang="ru-RU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A0B77B50-71D1-4709-8294-C635FB4086E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03" r:id="rId1"/>
    <p:sldLayoutId id="2147485304" r:id="rId2"/>
    <p:sldLayoutId id="2147485305" r:id="rId3"/>
    <p:sldLayoutId id="2147485306" r:id="rId4"/>
    <p:sldLayoutId id="2147485307" r:id="rId5"/>
    <p:sldLayoutId id="2147485308" r:id="rId6"/>
    <p:sldLayoutId id="2147485309" r:id="rId7"/>
    <p:sldLayoutId id="2147485310" r:id="rId8"/>
    <p:sldLayoutId id="2147485311" r:id="rId9"/>
    <p:sldLayoutId id="2147485312" r:id="rId10"/>
    <p:sldLayoutId id="2147485313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132856"/>
            <a:ext cx="8352928" cy="2940358"/>
          </a:xfrm>
        </p:spPr>
        <p:txBody>
          <a:bodyPr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39752" y="5805263"/>
            <a:ext cx="4857784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г. Санкт-Петербург  2018 </a:t>
            </a:r>
            <a:r>
              <a:rPr lang="ru-RU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95537" y="2420888"/>
            <a:ext cx="8496943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400" dirty="0"/>
              <a:t>Техника и технологии в производственном процессе на строительстве Трансполярной железной дороги Чум – Салехард – </a:t>
            </a:r>
            <a:r>
              <a:rPr lang="ru-RU" sz="2400" dirty="0" err="1"/>
              <a:t>Игарка</a:t>
            </a:r>
            <a:r>
              <a:rPr lang="ru-RU" sz="2400" dirty="0"/>
              <a:t> 1947–1955 гг.»</a:t>
            </a:r>
          </a:p>
          <a:p>
            <a:pPr algn="ctr" eaLnBrk="1" hangingPunct="1"/>
            <a:r>
              <a:rPr lang="ru-RU" altLang="ru-RU" sz="2400" b="0" dirty="0">
                <a:solidFill>
                  <a:schemeClr val="bg1"/>
                </a:solidFill>
              </a:rPr>
              <a:t>		</a:t>
            </a:r>
            <a:endParaRPr lang="ru-RU" altLang="ru-RU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305800" cy="126876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Морской и речной транспорт на коммуникациях снабжения Трансполярной дороги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 descr="D:\Мои материалы за все время\Мои документы\501_Все+\ВСЕ 501-503\501-503+\IMG_25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9" r="5978" b="-2849"/>
          <a:stretch/>
        </p:blipFill>
        <p:spPr bwMode="auto">
          <a:xfrm>
            <a:off x="107504" y="1844824"/>
            <a:ext cx="4608512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Мои материалы за все время\Мои документы\501_Все+\ВСЕ 501-503\501-503+\IMG_246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5" r="-6287"/>
          <a:stretch/>
        </p:blipFill>
        <p:spPr bwMode="auto">
          <a:xfrm>
            <a:off x="4822701" y="1835671"/>
            <a:ext cx="4298032" cy="464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399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 txBox="1">
            <a:spLocks/>
          </p:cNvSpPr>
          <p:nvPr/>
        </p:nvSpPr>
        <p:spPr bwMode="auto">
          <a:xfrm>
            <a:off x="314153" y="116632"/>
            <a:ext cx="8305800" cy="92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Широко использовался и гужевой транспорт -  лошади и даже олени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D:\Мои материалы за все время\Мои документы\501_Все+\ВСЕ 501-503\501-503+\IMG_24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41345"/>
            <a:ext cx="7648353" cy="550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853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 txBox="1">
            <a:spLocks/>
          </p:cNvSpPr>
          <p:nvPr/>
        </p:nvSpPr>
        <p:spPr bwMode="auto">
          <a:xfrm>
            <a:off x="314153" y="404664"/>
            <a:ext cx="8305800" cy="92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 производственного процесса на Строительстве 501 – тяжелый физический труд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D:\Мои материалы за все время\Мои документы\501_Все+\ВСЕ 501-503\501-503+\IMG_24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91" y="1479814"/>
            <a:ext cx="7128792" cy="534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091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 txBox="1">
            <a:spLocks/>
          </p:cNvSpPr>
          <p:nvPr/>
        </p:nvSpPr>
        <p:spPr bwMode="auto">
          <a:xfrm>
            <a:off x="314153" y="404664"/>
            <a:ext cx="8305800" cy="92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Участки Дороги Чум-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Лабытнанги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Салехард-Надым активно использовались 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D:\Мои материалы за все время\Мои документы\501_Все+\ВСЕ 501-503\501новая\2007_02_20\IMG_25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29376"/>
            <a:ext cx="7683534" cy="538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183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 txBox="1">
            <a:spLocks/>
          </p:cNvSpPr>
          <p:nvPr/>
        </p:nvSpPr>
        <p:spPr bwMode="auto">
          <a:xfrm>
            <a:off x="314153" y="404664"/>
            <a:ext cx="8305800" cy="92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Современное состояние Трансполярной железной дороги 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E:\ВСЁ _мой ПК\Санкт-Петербург мои документы\2018\Для книги Ямал\Участок трассы Трансполярной железной дороги в районе г. Надым _автор фото Денис Калини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7504337" cy="488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108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 txBox="1">
            <a:spLocks/>
          </p:cNvSpPr>
          <p:nvPr/>
        </p:nvSpPr>
        <p:spPr bwMode="auto">
          <a:xfrm>
            <a:off x="314153" y="404664"/>
            <a:ext cx="8305800" cy="92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Лагерные пункты на трассе железной дороги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D:\Мои материалы за все время\Мои документы\501_Все+\ВСЕ 501-503\2007_СТАЛИНКА 9_19\IMG_19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2" r="27518"/>
          <a:stretch/>
        </p:blipFill>
        <p:spPr bwMode="auto">
          <a:xfrm>
            <a:off x="314153" y="1484784"/>
            <a:ext cx="3676650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Мои материалы за все время\Мои документы\501_Все+\ВСЕ 501-503\2007_СТАЛИНКА 9_19\IMG_18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2" t="-2383" r="-8299" b="2383"/>
          <a:stretch/>
        </p:blipFill>
        <p:spPr bwMode="auto">
          <a:xfrm>
            <a:off x="4283968" y="1356066"/>
            <a:ext cx="5060057" cy="506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14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425" y="404664"/>
            <a:ext cx="8305800" cy="50405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Паровозный парк Трансполярной дороги 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356245" y="1822301"/>
            <a:ext cx="8460160" cy="4825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ru-RU" sz="1400" b="1" dirty="0" smtClean="0">
                <a:solidFill>
                  <a:schemeClr val="tx1"/>
                </a:solidFill>
              </a:rPr>
              <a:t>                  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v.kalinin\Desktop\Мангазея   экспедиция\IMG_58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32" y="1466766"/>
            <a:ext cx="7228284" cy="447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1003241"/>
            <a:ext cx="80648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Разъезд «Долгий»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берегу реки Таз на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трассе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железной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дороги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Салехард-</a:t>
            </a:r>
            <a:r>
              <a:rPr lang="ru-RU" sz="1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Игарка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480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4293096"/>
            <a:ext cx="78950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785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989138"/>
            <a:ext cx="2665413" cy="3887787"/>
          </a:xfrm>
        </p:spPr>
        <p:txBody>
          <a:bodyPr>
            <a:normAutofit fontScale="90000"/>
          </a:bodyPr>
          <a:lstStyle/>
          <a:p>
            <a:pPr lvl="0" algn="ctr" eaLnBrk="1" hangingPunct="1">
              <a:defRPr/>
            </a:pPr>
            <a:r>
              <a:rPr lang="ru-RU" altLang="ru-RU" sz="3600" b="1" dirty="0" smtClean="0">
                <a:solidFill>
                  <a:srgbClr val="007AC2"/>
                </a:solidFill>
              </a:rPr>
              <a:t/>
            </a:r>
            <a:br>
              <a:rPr lang="ru-RU" altLang="ru-RU" sz="3600" b="1" dirty="0" smtClean="0">
                <a:solidFill>
                  <a:srgbClr val="007AC2"/>
                </a:solidFill>
              </a:rPr>
            </a:br>
            <a:r>
              <a:rPr lang="ru-RU" altLang="ru-RU" sz="3600" b="1" dirty="0" smtClean="0">
                <a:solidFill>
                  <a:srgbClr val="007AC2"/>
                </a:solidFill>
              </a:rPr>
              <a:t/>
            </a:r>
            <a:br>
              <a:rPr lang="ru-RU" altLang="ru-RU" sz="3600" b="1" dirty="0" smtClean="0">
                <a:solidFill>
                  <a:srgbClr val="007AC2"/>
                </a:solidFill>
              </a:rPr>
            </a:br>
            <a:r>
              <a:rPr lang="ru-RU" altLang="ru-RU" sz="3600" b="1" dirty="0">
                <a:solidFill>
                  <a:srgbClr val="007AC2"/>
                </a:solidFill>
              </a:rPr>
              <a:t/>
            </a:r>
            <a:br>
              <a:rPr lang="ru-RU" altLang="ru-RU" sz="3600" b="1" dirty="0">
                <a:solidFill>
                  <a:srgbClr val="007AC2"/>
                </a:solidFill>
              </a:rPr>
            </a:br>
            <a:r>
              <a:rPr lang="ru-RU" altLang="ru-RU" sz="3600" b="1" dirty="0" smtClean="0">
                <a:solidFill>
                  <a:srgbClr val="007AC2"/>
                </a:solidFill>
              </a:rPr>
              <a:t/>
            </a:r>
            <a:br>
              <a:rPr lang="ru-RU" altLang="ru-RU" sz="3600" b="1" dirty="0" smtClean="0">
                <a:solidFill>
                  <a:srgbClr val="007AC2"/>
                </a:solidFill>
              </a:rPr>
            </a:br>
            <a:r>
              <a:rPr lang="ru-RU" altLang="ru-RU" sz="3600" b="1" dirty="0">
                <a:solidFill>
                  <a:srgbClr val="007AC2"/>
                </a:solidFill>
              </a:rPr>
              <a:t/>
            </a:r>
            <a:br>
              <a:rPr lang="ru-RU" altLang="ru-RU" sz="3600" b="1" dirty="0">
                <a:solidFill>
                  <a:srgbClr val="007AC2"/>
                </a:solidFill>
              </a:rPr>
            </a:br>
            <a:r>
              <a:rPr lang="ru-RU" altLang="ru-RU" sz="3600" b="1" dirty="0" smtClean="0">
                <a:solidFill>
                  <a:srgbClr val="007AC2"/>
                </a:solidFill>
              </a:rPr>
              <a:t/>
            </a:r>
            <a:br>
              <a:rPr lang="ru-RU" altLang="ru-RU" sz="3600" b="1" dirty="0" smtClean="0">
                <a:solidFill>
                  <a:srgbClr val="007AC2"/>
                </a:solidFill>
              </a:rPr>
            </a:br>
            <a:r>
              <a:rPr lang="ru-RU" altLang="ru-RU" sz="3600" b="1" dirty="0">
                <a:solidFill>
                  <a:srgbClr val="007AC2"/>
                </a:solidFill>
              </a:rPr>
              <a:t/>
            </a:r>
            <a:br>
              <a:rPr lang="ru-RU" altLang="ru-RU" sz="3600" b="1" dirty="0">
                <a:solidFill>
                  <a:srgbClr val="007AC2"/>
                </a:solidFill>
              </a:rPr>
            </a:br>
            <a:endParaRPr lang="ru-RU" sz="2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88640"/>
            <a:ext cx="784887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Трансарктическая железная дорога: проект и этапы </a:t>
            </a:r>
            <a:r>
              <a:rPr lang="ru-RU" sz="2800" b="1" dirty="0" smtClean="0"/>
              <a:t>строительства</a:t>
            </a:r>
          </a:p>
          <a:p>
            <a:pPr algn="ctr"/>
            <a:r>
              <a:rPr lang="ru-RU" sz="1600" b="1" dirty="0" smtClean="0"/>
              <a:t> </a:t>
            </a:r>
            <a:r>
              <a:rPr lang="ru-RU" sz="1600" b="1" dirty="0" smtClean="0"/>
              <a:t>Карта строительства дороги с отмеченными участками отсыпки насыпи и построенным железнодорожным полотном</a:t>
            </a:r>
            <a:endParaRPr lang="ru-RU" sz="1600" dirty="0"/>
          </a:p>
        </p:txBody>
      </p:sp>
      <p:pic>
        <p:nvPicPr>
          <p:cNvPr id="1026" name="Picture 2" descr="D:\Мои материалы за все время\Мои документы\501_Все+\2007_02_13\IMG_23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35128"/>
            <a:ext cx="2664296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Мои материалы за все время\Мои документы\501_Все+\2007_02_13\IMG_239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"/>
          <a:stretch/>
        </p:blipFill>
        <p:spPr bwMode="auto">
          <a:xfrm>
            <a:off x="3203848" y="1749589"/>
            <a:ext cx="2664296" cy="459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Мои материалы за все время\Мои документы\501_Все+\2007_02_13\IMG_23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728" y="1749588"/>
            <a:ext cx="2839752" cy="459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489521" y="260648"/>
            <a:ext cx="8352928" cy="448131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строительства: изыскания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947626"/>
            <a:ext cx="69127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Первыми на трассу отправились изыскатели, геологи, геодезисты, маркшейдеры, изыскания начались  зимой  1947 года и продлились весь летний сезон. Группа изыскателей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Желдорпроекта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МВД СССР на трассе будущей железной дороги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348880"/>
            <a:ext cx="6236643" cy="415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:\Мои материалы за все время\Мои документы\501_Все+\2007_02_13\IMG_240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0"/>
          <a:stretch/>
        </p:blipFill>
        <p:spPr bwMode="auto">
          <a:xfrm>
            <a:off x="1443881" y="2024844"/>
            <a:ext cx="6444208" cy="460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811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352928" cy="808171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Начальная и конечная точки маршрута трассы - города Салехард и </a:t>
            </a:r>
            <a:r>
              <a:rPr lang="ru-RU" sz="31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Игарка</a:t>
            </a:r>
            <a:endParaRPr lang="ru-RU" sz="31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v.kalinin.PODZEM-REMONT\Desktop\Доклад на Полярные чтения\501-503+\IMG_25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2817"/>
            <a:ext cx="4091483" cy="388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v.kalinin.PODZEM-REMONT\Desktop\Доклад на Полярные чтения\501-503+\IMG_25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138" y="1772817"/>
            <a:ext cx="4279326" cy="388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352928" cy="808171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5364088" y="5733257"/>
            <a:ext cx="324036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1"/>
          <a:stretch/>
        </p:blipFill>
        <p:spPr bwMode="auto">
          <a:xfrm>
            <a:off x="1281609" y="1488068"/>
            <a:ext cx="6768752" cy="5227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252017" y="215802"/>
            <a:ext cx="879086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трассе дороги оказалось несколько серьезный водных преград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323528" y="801738"/>
            <a:ext cx="835292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ru-RU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Поезд идет через реку Воркута </a:t>
            </a:r>
          </a:p>
        </p:txBody>
      </p:sp>
    </p:spTree>
    <p:extLst>
      <p:ext uri="{BB962C8B-B14F-4D97-AF65-F5344CB8AC3E}">
        <p14:creationId xmlns:p14="http://schemas.microsoft.com/office/powerpoint/2010/main" val="431565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7820"/>
            <a:ext cx="8305800" cy="122298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Ударной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силой проекта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оказались заключенный Северного управления лагерей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железнодорожного строительства  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D:\Мои материалы за все время\Мои документы\501_Все+\ВСЕ 501-503\501новая\2007_02_20\IMG_24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807" y="1700808"/>
            <a:ext cx="6623720" cy="496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842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58362" y="260648"/>
            <a:ext cx="8305800" cy="100241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трассе дороги использовалась различная строительная техника 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C:\Users\v.kalinin.PODZEM-REMONT\Desktop\Доклад на Полярные чтения\501-503+\IMG_24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6480720" cy="486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044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3844"/>
            <a:ext cx="8496944" cy="92471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рактора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экскаваторы и грузовые автомобили 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трассе Трансполярной железной дороги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D:\Мои материалы за все время\Мои документы\501_Все+\ВСЕ 501-503\501новая\2007_02_20\IMG_24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48880"/>
            <a:ext cx="412817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Мои материалы за все время\Мои документы\501_Все+\ВСЕ 501-503\501-503+\IMG_24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48880"/>
            <a:ext cx="4158174" cy="311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150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305800" cy="126876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Авиация использовалась для переброски людей и грузов на всем протяжении трассы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D:\Мои материалы за все время\Мои документы\501_Все+\ВСЕ 501-503\501-503+\IMG_24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1" y="1628800"/>
            <a:ext cx="4474043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Мои материалы за все время\Мои документы\501_Все+\ВСЕ 501-503\501-503+\IMG_247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t="2189" r="15348" b="-3010"/>
          <a:stretch/>
        </p:blipFill>
        <p:spPr bwMode="auto">
          <a:xfrm>
            <a:off x="4572000" y="1651273"/>
            <a:ext cx="4457701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159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97581</TotalTime>
  <Words>213</Words>
  <Application>Microsoft Office PowerPoint</Application>
  <PresentationFormat>Экран (4:3)</PresentationFormat>
  <Paragraphs>39</Paragraphs>
  <Slides>17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Поток</vt:lpstr>
      <vt:lpstr>             </vt:lpstr>
      <vt:lpstr>       </vt:lpstr>
      <vt:lpstr>Проект строительства: изыскания</vt:lpstr>
      <vt:lpstr>   Начальная и конечная точки маршрута трассы - города Салехард и Игарка</vt:lpstr>
      <vt:lpstr>    </vt:lpstr>
      <vt:lpstr>   Ударной силой проекта оказались заключенный Северного управления лагерей железнодорожного строительства  </vt:lpstr>
      <vt:lpstr>На трассе дороги использовалась различная строительная техника </vt:lpstr>
      <vt:lpstr>   Трактора, экскаваторы и грузовые автомобили на трассе Трансполярной железной дороги</vt:lpstr>
      <vt:lpstr>      Авиация использовалась для переброски людей и грузов на всем протяжении трассы</vt:lpstr>
      <vt:lpstr>      Морской и речной транспорт на коммуникациях снабжения Трансполярной дороги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Паровозный парк Трансполярной дороги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по выполнению производственной программы</dc:title>
  <dc:creator>Нуриев Ильшат Зайтунович</dc:creator>
  <cp:lastModifiedBy>Калинин Вячеслав Алексеевич</cp:lastModifiedBy>
  <cp:revision>2641</cp:revision>
  <cp:lastPrinted>2015-11-03T10:21:19Z</cp:lastPrinted>
  <dcterms:created xsi:type="dcterms:W3CDTF">2009-07-20T03:23:42Z</dcterms:created>
  <dcterms:modified xsi:type="dcterms:W3CDTF">2018-04-28T09:53:51Z</dcterms:modified>
</cp:coreProperties>
</file>