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432EF6-322E-4242-8E3A-E01A5757055E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</p14:sldIdLst>
        </p14:section>
        <p14:section name="Раздел без заголовка" id="{38BE8CCC-4A9F-4DDC-9006-639298A1161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4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0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5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37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46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85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0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6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6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8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6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4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E9DC-5455-4640-8223-3629D9A5F6F8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9B06-E707-4070-8A45-DD2EC0356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1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497" y="2584562"/>
            <a:ext cx="9626009" cy="1670531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Инновации и опыт Норвегии в усовершенствовании морских нефтегазовых сооружений для освоения арктического шельфа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5742" y="4847754"/>
            <a:ext cx="6053469" cy="1862048"/>
          </a:xfr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Идрисова Сабина</a:t>
            </a:r>
          </a:p>
          <a:p>
            <a:pPr algn="r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Студент 1 курса магистратуры</a:t>
            </a:r>
          </a:p>
          <a:p>
            <a:pPr algn="r">
              <a:lnSpc>
                <a:spcPct val="100000"/>
              </a:lnSpc>
            </a:pPr>
            <a:r>
              <a:rPr lang="ru-RU" sz="1800" dirty="0">
                <a:solidFill>
                  <a:schemeClr val="tx1"/>
                </a:solidFill>
              </a:rPr>
              <a:t>Факультет кораблестроения и </a:t>
            </a:r>
            <a:r>
              <a:rPr lang="ru-RU" sz="1800" dirty="0" err="1">
                <a:solidFill>
                  <a:schemeClr val="tx1"/>
                </a:solidFill>
              </a:rPr>
              <a:t>океанотехники</a:t>
            </a: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100000"/>
              </a:lnSpc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ÑÐ¿Ð±Ð³Ð¼Ñ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940" y="0"/>
            <a:ext cx="1721699" cy="29701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160338"/>
            <a:ext cx="7899991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1000"/>
              </a:spcBef>
              <a:buSzPct val="125000"/>
              <a:buFont typeface="Arial" panose="020B0604020202020204" pitchFamily="34" charset="0"/>
              <a:buNone/>
            </a:pPr>
            <a:r>
              <a:rPr lang="ru-RU" cap="all" dirty="0"/>
              <a:t>Санкт-Петербургский государственный морской технический университет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311484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14481"/>
            <a:ext cx="9905998" cy="4553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669851"/>
            <a:ext cx="10852702" cy="10526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Анализ перспективных возможностей </a:t>
            </a:r>
            <a:r>
              <a:rPr lang="ru-RU" sz="1800" dirty="0">
                <a:solidFill>
                  <a:schemeClr val="bg1"/>
                </a:solidFill>
              </a:rPr>
              <a:t>модернизации оффшорных сооружений для разработки </a:t>
            </a:r>
            <a:r>
              <a:rPr lang="ru-RU" sz="1800" dirty="0" smtClean="0">
                <a:solidFill>
                  <a:schemeClr val="bg1"/>
                </a:solidFill>
              </a:rPr>
              <a:t>трудноизвлекаемых </a:t>
            </a:r>
            <a:r>
              <a:rPr lang="ru-RU" sz="1800" dirty="0">
                <a:solidFill>
                  <a:schemeClr val="bg1"/>
                </a:solidFill>
              </a:rPr>
              <a:t>запасов нефти и газа в </a:t>
            </a:r>
            <a:r>
              <a:rPr lang="ru-RU" sz="1800" dirty="0" smtClean="0">
                <a:solidFill>
                  <a:schemeClr val="bg1"/>
                </a:solidFill>
              </a:rPr>
              <a:t>Баренцевом </a:t>
            </a:r>
            <a:r>
              <a:rPr lang="ru-RU" sz="1800" dirty="0">
                <a:solidFill>
                  <a:schemeClr val="bg1"/>
                </a:solidFill>
              </a:rPr>
              <a:t>и Карском морях на базе развития норвежских технологий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3535" y="1734787"/>
            <a:ext cx="399784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Арктический шельф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231219" y="2180848"/>
            <a:ext cx="170121" cy="461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26103" y="2166538"/>
            <a:ext cx="159488" cy="459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3879" y="2785529"/>
            <a:ext cx="367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Мелководье: слабый грунт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3842" y="2676608"/>
            <a:ext cx="571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</a:t>
            </a:r>
            <a:r>
              <a:rPr lang="ru-RU" dirty="0" smtClean="0">
                <a:solidFill>
                  <a:schemeClr val="bg1"/>
                </a:solidFill>
              </a:rPr>
              <a:t>лубоководье: комбинация волновых и ледовых нагрузок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5" y="4164041"/>
            <a:ext cx="3417835" cy="21147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3535" y="3470139"/>
            <a:ext cx="399784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Результаты модернизаций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29485" y="638844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Ekofisk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446" y="4210057"/>
            <a:ext cx="1431390" cy="19908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026" y="4210057"/>
            <a:ext cx="1511316" cy="19908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082" y="4210057"/>
            <a:ext cx="1498580" cy="199086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376075" y="6278827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Troll A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076873" y="6278827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Troll B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766936" y="6278827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Troll C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82627" y="4432501"/>
            <a:ext cx="3047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технологии по улавливанию углекислого газа и закачки его в пласт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507992" y="4566342"/>
            <a:ext cx="5604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6546497" y="4558370"/>
            <a:ext cx="566684" cy="1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514219" y="5814465"/>
            <a:ext cx="3620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Месторождение </a:t>
            </a:r>
            <a:r>
              <a:rPr lang="ru-RU" sz="1400" dirty="0" err="1" smtClean="0"/>
              <a:t>Troll</a:t>
            </a:r>
            <a:r>
              <a:rPr lang="ru-RU" sz="1400" dirty="0" smtClean="0"/>
              <a:t> имеет скважину, расположенную на глубине 1300 -1600 м ниже уровня моря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342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226474" y="161317"/>
                <a:ext cx="9905998" cy="614859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algn="ctr"/>
                <a:r>
                  <a:rPr lang="ru-RU" sz="2400" dirty="0"/>
                  <a:t>проект по улавливанию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ru-RU" sz="24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/>
                  <a:t> и закачки его в пласт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6474" y="161317"/>
                <a:ext cx="9905998" cy="614859"/>
              </a:xfrm>
              <a:blipFill rotWithShape="0">
                <a:blip r:embed="rId2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673" y="776176"/>
            <a:ext cx="4440679" cy="5531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3588" y="6403607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Месторождение </a:t>
            </a:r>
            <a:r>
              <a:rPr lang="en-US" dirty="0" smtClean="0"/>
              <a:t>Troll</a:t>
            </a:r>
            <a:endParaRPr lang="ru-RU" dirty="0"/>
          </a:p>
        </p:txBody>
      </p:sp>
      <p:sp>
        <p:nvSpPr>
          <p:cNvPr id="6" name="Выноска 2 5"/>
          <p:cNvSpPr/>
          <p:nvPr/>
        </p:nvSpPr>
        <p:spPr>
          <a:xfrm>
            <a:off x="6999960" y="1815039"/>
            <a:ext cx="4220501" cy="129295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7333"/>
              <a:gd name="adj6" fmla="val -675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34738" y="1876742"/>
            <a:ext cx="4150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Troll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East</a:t>
            </a:r>
            <a:r>
              <a:rPr lang="ru-RU" sz="1400" dirty="0" smtClean="0">
                <a:solidFill>
                  <a:schemeClr val="bg1"/>
                </a:solidFill>
              </a:rPr>
              <a:t> состоит из: комбинированной технологической и буровой платформы </a:t>
            </a:r>
            <a:r>
              <a:rPr lang="ru-RU" sz="1400" dirty="0" err="1" smtClean="0">
                <a:solidFill>
                  <a:schemeClr val="bg1"/>
                </a:solidFill>
              </a:rPr>
              <a:t>Troll</a:t>
            </a:r>
            <a:r>
              <a:rPr lang="ru-RU" sz="1400" dirty="0" smtClean="0">
                <a:solidFill>
                  <a:schemeClr val="bg1"/>
                </a:solidFill>
              </a:rPr>
              <a:t> A, 2х многофазных трубопроводов и установки по переработке и сжатия газа в </a:t>
            </a:r>
            <a:r>
              <a:rPr lang="ru-RU" sz="1400" dirty="0" err="1" smtClean="0">
                <a:solidFill>
                  <a:schemeClr val="bg1"/>
                </a:solidFill>
              </a:rPr>
              <a:t>Øygarden</a:t>
            </a:r>
            <a:r>
              <a:rPr lang="ru-RU" sz="1400" dirty="0" smtClean="0">
                <a:solidFill>
                  <a:schemeClr val="bg1"/>
                </a:solidFill>
              </a:rPr>
              <a:t> к северо-западу от Бергена.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6999960" y="798186"/>
            <a:ext cx="1987481" cy="612648"/>
          </a:xfrm>
          <a:prstGeom prst="borderCallout2">
            <a:avLst>
              <a:gd name="adj1" fmla="val 18750"/>
              <a:gd name="adj2" fmla="val -8333"/>
              <a:gd name="adj3" fmla="val 69080"/>
              <a:gd name="adj4" fmla="val -72481"/>
              <a:gd name="adj5" fmla="val 107293"/>
              <a:gd name="adj6" fmla="val -1870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02549" y="946298"/>
            <a:ext cx="179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Troll West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00400" y="1201479"/>
            <a:ext cx="3711570" cy="2105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07233" y="3541745"/>
            <a:ext cx="5078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Нефть в </a:t>
            </a:r>
            <a:r>
              <a:rPr lang="ru-RU" sz="1600" i="1" dirty="0" err="1" smtClean="0">
                <a:solidFill>
                  <a:schemeClr val="bg1"/>
                </a:solidFill>
              </a:rPr>
              <a:t>Troll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</a:rPr>
              <a:t>West</a:t>
            </a:r>
            <a:r>
              <a:rPr lang="ru-RU" sz="1600" i="1" dirty="0" smtClean="0">
                <a:solidFill>
                  <a:schemeClr val="bg1"/>
                </a:solidFill>
              </a:rPr>
              <a:t> (B и С)</a:t>
            </a:r>
            <a:r>
              <a:rPr lang="ru-RU" sz="1600" dirty="0" smtClean="0">
                <a:solidFill>
                  <a:schemeClr val="bg1"/>
                </a:solidFill>
              </a:rPr>
              <a:t> поступает из подводно-устьевого комплекса через промысловые трубопроводы к двум платформам. 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bg1"/>
                </a:solidFill>
              </a:rPr>
              <a:t>В то время как </a:t>
            </a:r>
            <a:r>
              <a:rPr lang="ru-RU" sz="1600" i="1" dirty="0" err="1" smtClean="0">
                <a:solidFill>
                  <a:schemeClr val="bg1"/>
                </a:solidFill>
              </a:rPr>
              <a:t>Troll</a:t>
            </a:r>
            <a:r>
              <a:rPr lang="ru-RU" sz="1600" i="1" dirty="0" smtClean="0">
                <a:solidFill>
                  <a:schemeClr val="bg1"/>
                </a:solidFill>
              </a:rPr>
              <a:t> B</a:t>
            </a:r>
            <a:r>
              <a:rPr lang="ru-RU" sz="1600" dirty="0" smtClean="0">
                <a:solidFill>
                  <a:schemeClr val="bg1"/>
                </a:solidFill>
              </a:rPr>
              <a:t> получает флюид из нефтяной провинции </a:t>
            </a:r>
            <a:r>
              <a:rPr lang="ru-RU" sz="1600" i="1" dirty="0" err="1" smtClean="0">
                <a:solidFill>
                  <a:schemeClr val="bg1"/>
                </a:solidFill>
              </a:rPr>
              <a:t>Troll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</a:rPr>
              <a:t>West</a:t>
            </a:r>
            <a:r>
              <a:rPr lang="ru-RU" sz="1600" dirty="0" smtClean="0">
                <a:solidFill>
                  <a:schemeClr val="bg1"/>
                </a:solidFill>
              </a:rPr>
              <a:t>, платформа </a:t>
            </a:r>
            <a:r>
              <a:rPr lang="ru-RU" sz="1600" i="1" dirty="0" err="1" smtClean="0">
                <a:solidFill>
                  <a:schemeClr val="bg1"/>
                </a:solidFill>
              </a:rPr>
              <a:t>Troll</a:t>
            </a:r>
            <a:r>
              <a:rPr lang="ru-RU" sz="1600" i="1" dirty="0" smtClean="0">
                <a:solidFill>
                  <a:schemeClr val="bg1"/>
                </a:solidFill>
              </a:rPr>
              <a:t> C </a:t>
            </a:r>
            <a:r>
              <a:rPr lang="ru-RU" sz="1600" dirty="0" smtClean="0">
                <a:solidFill>
                  <a:schemeClr val="bg1"/>
                </a:solidFill>
              </a:rPr>
              <a:t>перерабатывает нефть из газовой провинции </a:t>
            </a:r>
            <a:r>
              <a:rPr lang="ru-RU" sz="1600" i="1" dirty="0" err="1" smtClean="0">
                <a:solidFill>
                  <a:schemeClr val="bg1"/>
                </a:solidFill>
              </a:rPr>
              <a:t>Troll</a:t>
            </a:r>
            <a:r>
              <a:rPr lang="ru-RU" sz="1600" i="1" dirty="0" smtClean="0">
                <a:solidFill>
                  <a:schemeClr val="bg1"/>
                </a:solidFill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</a:rPr>
              <a:t>West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3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37415" y="170122"/>
                <a:ext cx="9005960" cy="1477926"/>
              </a:xfrm>
            </p:spPr>
            <p:txBody>
              <a:bodyPr>
                <a:normAutofit fontScale="92500" lnSpcReduction="20000"/>
              </a:bodyPr>
              <a:lstStyle/>
              <a:p>
                <a:pPr algn="ctr"/>
                <a:r>
                  <a:rPr lang="ru-RU" sz="1800" dirty="0" smtClean="0">
                    <a:solidFill>
                      <a:schemeClr val="bg1"/>
                    </a:solidFill>
                  </a:rPr>
                  <a:t>Добываемый на месторождениях проекта </a:t>
                </a:r>
                <a:r>
                  <a:rPr lang="ru-RU" sz="1800" dirty="0" err="1">
                    <a:solidFill>
                      <a:schemeClr val="bg1"/>
                    </a:solidFill>
                  </a:rPr>
                  <a:t>Snøhvit</a:t>
                </a:r>
                <a:r>
                  <a:rPr lang="ru-RU" sz="1800" dirty="0">
                    <a:solidFill>
                      <a:schemeClr val="bg1"/>
                    </a:solidFill>
                  </a:rPr>
                  <a:t> газ содержит от 5% до 8%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, и предусматривает сепарацию вызывающего парниковый эффект углекислого газа на заводе в </a:t>
                </a:r>
                <a:r>
                  <a:rPr lang="ru-RU" sz="1800" dirty="0" err="1">
                    <a:solidFill>
                      <a:schemeClr val="bg1"/>
                    </a:solidFill>
                  </a:rPr>
                  <a:t>Melkøya</a:t>
                </a:r>
                <a:r>
                  <a:rPr lang="ru-RU" sz="1800" dirty="0">
                    <a:solidFill>
                      <a:schemeClr val="bg1"/>
                    </a:solidFill>
                  </a:rPr>
                  <a:t> для его повторной закачки в резервуар </a:t>
                </a:r>
                <a:r>
                  <a:rPr lang="ru-RU" sz="1800" dirty="0" err="1">
                    <a:solidFill>
                      <a:schemeClr val="bg1"/>
                    </a:solidFill>
                  </a:rPr>
                  <a:t>Stø</a:t>
                </a:r>
                <a:r>
                  <a:rPr lang="ru-RU" sz="1800" dirty="0">
                    <a:solidFill>
                      <a:schemeClr val="bg1"/>
                    </a:solidFill>
                  </a:rPr>
                  <a:t> на глубину 2300 м. Этот процесс снижает выбросы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ru-RU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 на 700 тыс. тонн в год, что эквивалентно выбросам от 280 тыс. автомобилей.</a:t>
                </a:r>
              </a:p>
              <a:p>
                <a:pPr algn="ctr"/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415" y="170122"/>
                <a:ext cx="9005960" cy="1477926"/>
              </a:xfrm>
              <a:blipFill rotWithShape="1">
                <a:blip r:embed="rId2"/>
                <a:stretch>
                  <a:fillRect t="-4545" r="-7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637415" y="4975232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Åsgard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в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Haltenbanken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Норвежском море, примерно в 200 километрах от середины Норвегии и в 50 км к югу от месторождения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Heidrun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состоит из: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Åsgard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– нефтедобывающее судно.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Åsgard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– полупогружная платформа для переработки газа и конденсата, которая была введена в эксплуатацию 1 октября 2000 года.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Åsgard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– судно, оснащенное резервуарами для хранения конденсата.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Photo of Ãsgard subsea install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98082"/>
            <a:ext cx="5443171" cy="306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81" y="1798082"/>
            <a:ext cx="5391275" cy="303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49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683" y="171950"/>
            <a:ext cx="4923057" cy="572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 err="1"/>
              <a:t>Aasta</a:t>
            </a:r>
            <a:r>
              <a:rPr lang="en-US" sz="2400" dirty="0"/>
              <a:t> </a:t>
            </a:r>
            <a:r>
              <a:rPr lang="en-US" sz="2400" dirty="0" err="1"/>
              <a:t>Hansteen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181" y="914401"/>
            <a:ext cx="8375258" cy="5506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7629" y="961115"/>
            <a:ext cx="31753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есторождение </a:t>
            </a:r>
            <a:r>
              <a:rPr lang="ru-RU" dirty="0" err="1">
                <a:solidFill>
                  <a:schemeClr val="bg1"/>
                </a:solidFill>
              </a:rPr>
              <a:t>Aasta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Hansteen</a:t>
            </a:r>
            <a:r>
              <a:rPr lang="ru-RU" dirty="0">
                <a:solidFill>
                  <a:schemeClr val="bg1"/>
                </a:solidFill>
              </a:rPr>
              <a:t> на глубине 1300 м является наиболее глубоким </a:t>
            </a:r>
            <a:r>
              <a:rPr lang="ru-RU" dirty="0" err="1">
                <a:solidFill>
                  <a:schemeClr val="bg1"/>
                </a:solidFill>
              </a:rPr>
              <a:t>эксплуатирующимся</a:t>
            </a:r>
            <a:r>
              <a:rPr lang="ru-RU" dirty="0">
                <a:solidFill>
                  <a:schemeClr val="bg1"/>
                </a:solidFill>
              </a:rPr>
              <a:t> подводным объектом в </a:t>
            </a:r>
            <a:r>
              <a:rPr lang="ru-RU" dirty="0" smtClean="0">
                <a:solidFill>
                  <a:schemeClr val="bg1"/>
                </a:solidFill>
              </a:rPr>
              <a:t>Норвегии.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Конечная точка газопровода -газоперерабатывающий терминал в </a:t>
            </a:r>
            <a:r>
              <a:rPr lang="ru-RU" dirty="0" err="1" smtClean="0">
                <a:solidFill>
                  <a:schemeClr val="bg1"/>
                </a:solidFill>
              </a:rPr>
              <a:t>Nyhamna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который является первым норвежским газоперерабатывающим комплексом, расположенным за Полярным кругом </a:t>
            </a:r>
          </a:p>
        </p:txBody>
      </p:sp>
    </p:spTree>
    <p:extLst>
      <p:ext uri="{BB962C8B-B14F-4D97-AF65-F5344CB8AC3E}">
        <p14:creationId xmlns:p14="http://schemas.microsoft.com/office/powerpoint/2010/main" val="132983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16" y="913575"/>
            <a:ext cx="4454170" cy="264951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Платформа может находиться </a:t>
            </a:r>
            <a:r>
              <a:rPr lang="ru-RU" sz="2000" dirty="0" smtClean="0">
                <a:solidFill>
                  <a:schemeClr val="bg1"/>
                </a:solidFill>
              </a:rPr>
              <a:t>при </a:t>
            </a:r>
            <a:r>
              <a:rPr lang="ru-RU" sz="2000" dirty="0">
                <a:solidFill>
                  <a:schemeClr val="bg1"/>
                </a:solidFill>
              </a:rPr>
              <a:t>скоплениях льда до 70% и толщине до 1,5 м. CONDRILL состоит из четырех опор длиной 40 м, опирающихся на прямоугольное основание размером 130х100 м и высотой 13 м. Опорное основание способно выдержать нагрузку верхнего строения платформы весом до 22 тыс. тонн.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0376" y="171950"/>
            <a:ext cx="11559654" cy="572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 smtClean="0"/>
              <a:t>Варианты для арктического шельфа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2" y="3602146"/>
            <a:ext cx="4349365" cy="27276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34875" y="637905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CONDRILL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l="12604" t="17082" r="31577" b="22419"/>
          <a:stretch/>
        </p:blipFill>
        <p:spPr bwMode="auto">
          <a:xfrm>
            <a:off x="7643286" y="2416706"/>
            <a:ext cx="4364924" cy="2727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39672" t="32204" r="27137" b="25828"/>
          <a:stretch/>
        </p:blipFill>
        <p:spPr bwMode="auto">
          <a:xfrm>
            <a:off x="4813975" y="4258101"/>
            <a:ext cx="3442921" cy="2475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648358" y="5465368"/>
            <a:ext cx="3384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</a:t>
            </a:r>
            <a:r>
              <a:rPr lang="en-GB" dirty="0"/>
              <a:t>) </a:t>
            </a:r>
            <a:r>
              <a:rPr lang="en-GB" dirty="0" err="1"/>
              <a:t>Sevan</a:t>
            </a:r>
            <a:r>
              <a:rPr lang="en-GB" dirty="0"/>
              <a:t> FPU-Ice, b) </a:t>
            </a:r>
            <a:r>
              <a:rPr lang="ru-RU" dirty="0"/>
              <a:t>на мелководье </a:t>
            </a:r>
            <a:r>
              <a:rPr lang="en-GB" dirty="0"/>
              <a:t>c) </a:t>
            </a:r>
            <a:r>
              <a:rPr lang="ru-RU" dirty="0"/>
              <a:t>ледовая осадка; б) Тест 3100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8506" y="939379"/>
            <a:ext cx="6719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Платформа не требует разворота по направлению дрейфа льда и предназначена для работы в двух условиях: на мелководье (15 м) в условиях чистой воды. Будучи геостационарной, платформа в отличие от обычных буровых судов не требует наличия </a:t>
            </a:r>
            <a:r>
              <a:rPr lang="ru-RU" dirty="0" err="1">
                <a:solidFill>
                  <a:schemeClr val="bg1"/>
                </a:solidFill>
              </a:rPr>
              <a:t>турельной</a:t>
            </a:r>
            <a:r>
              <a:rPr lang="ru-RU" dirty="0">
                <a:solidFill>
                  <a:schemeClr val="bg1"/>
                </a:solidFill>
              </a:rPr>
              <a:t> системы удержания. </a:t>
            </a:r>
          </a:p>
        </p:txBody>
      </p:sp>
    </p:spTree>
    <p:extLst>
      <p:ext uri="{BB962C8B-B14F-4D97-AF65-F5344CB8AC3E}">
        <p14:creationId xmlns:p14="http://schemas.microsoft.com/office/powerpoint/2010/main" val="404263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0376" y="171950"/>
            <a:ext cx="11559654" cy="572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/>
              <a:t>концепция </a:t>
            </a:r>
            <a:r>
              <a:rPr lang="en-GB" sz="2400" dirty="0"/>
              <a:t>FSRU </a:t>
            </a:r>
            <a:endParaRPr lang="ru-RU" sz="2400" dirty="0"/>
          </a:p>
        </p:txBody>
      </p:sp>
      <p:sp>
        <p:nvSpPr>
          <p:cNvPr id="5" name="Выноска 1 4"/>
          <p:cNvSpPr/>
          <p:nvPr/>
        </p:nvSpPr>
        <p:spPr>
          <a:xfrm>
            <a:off x="341192" y="803282"/>
            <a:ext cx="5513695" cy="1200329"/>
          </a:xfrm>
          <a:prstGeom prst="borderCallout1">
            <a:avLst>
              <a:gd name="adj1" fmla="val -2841"/>
              <a:gd name="adj2" fmla="val 48698"/>
              <a:gd name="adj3" fmla="val -19710"/>
              <a:gd name="adj4" fmla="val 77312"/>
            </a:avLst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193" y="803283"/>
            <a:ext cx="551369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Реконструированные </a:t>
            </a:r>
            <a:r>
              <a:rPr lang="ru-RU" dirty="0">
                <a:solidFill>
                  <a:schemeClr val="bg1"/>
                </a:solidFill>
              </a:rPr>
              <a:t>суда-</a:t>
            </a:r>
            <a:r>
              <a:rPr lang="ru-RU" dirty="0" err="1">
                <a:solidFill>
                  <a:schemeClr val="bg1"/>
                </a:solidFill>
              </a:rPr>
              <a:t>газовозы</a:t>
            </a:r>
            <a:r>
              <a:rPr lang="ru-RU" dirty="0">
                <a:solidFill>
                  <a:schemeClr val="bg1"/>
                </a:solidFill>
              </a:rPr>
              <a:t> или вновь построенные FSRU-суда для длительной эксплуатации в определенном климатическом </a:t>
            </a:r>
            <a:r>
              <a:rPr lang="ru-RU" dirty="0" smtClean="0">
                <a:solidFill>
                  <a:schemeClr val="bg1"/>
                </a:solidFill>
              </a:rPr>
              <a:t>районе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Выноска 1 6"/>
          <p:cNvSpPr/>
          <p:nvPr/>
        </p:nvSpPr>
        <p:spPr>
          <a:xfrm>
            <a:off x="6168788" y="803282"/>
            <a:ext cx="5663822" cy="1200330"/>
          </a:xfrm>
          <a:prstGeom prst="borderCallout1">
            <a:avLst>
              <a:gd name="adj1" fmla="val -2841"/>
              <a:gd name="adj2" fmla="val 48698"/>
              <a:gd name="adj3" fmla="val -23396"/>
              <a:gd name="adj4" fmla="val 26989"/>
            </a:avLst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68788" y="797050"/>
            <a:ext cx="5663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SRV </a:t>
            </a:r>
            <a:r>
              <a:rPr lang="ru-RU" dirty="0">
                <a:solidFill>
                  <a:prstClr val="black"/>
                </a:solidFill>
              </a:rPr>
              <a:t>– челночное </a:t>
            </a:r>
            <a:r>
              <a:rPr lang="ru-RU" dirty="0" err="1">
                <a:solidFill>
                  <a:prstClr val="black"/>
                </a:solidFill>
              </a:rPr>
              <a:t>регазификационное</a:t>
            </a:r>
            <a:r>
              <a:rPr lang="ru-RU" dirty="0">
                <a:solidFill>
                  <a:prstClr val="black"/>
                </a:solidFill>
              </a:rPr>
              <a:t> судно или EBRV </a:t>
            </a:r>
            <a:r>
              <a:rPr lang="ru-RU" dirty="0" smtClean="0">
                <a:solidFill>
                  <a:prstClr val="black"/>
                </a:solidFill>
              </a:rPr>
              <a:t>судно </a:t>
            </a:r>
            <a:r>
              <a:rPr lang="ru-RU" dirty="0">
                <a:solidFill>
                  <a:prstClr val="black"/>
                </a:solidFill>
              </a:rPr>
              <a:t>– «энергетический мост», </a:t>
            </a:r>
            <a:r>
              <a:rPr lang="ru-RU" dirty="0" smtClean="0">
                <a:solidFill>
                  <a:prstClr val="black"/>
                </a:solidFill>
              </a:rPr>
              <a:t>на постоянном месте эксплуатации </a:t>
            </a:r>
            <a:r>
              <a:rPr lang="ru-RU" dirty="0">
                <a:solidFill>
                  <a:prstClr val="black"/>
                </a:solidFill>
              </a:rPr>
              <a:t>или способное выполнять чартерные рейсы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 rotWithShape="1">
          <a:blip r:embed="rId2"/>
          <a:srcRect l="51254" t="21174" r="16770" b="10415"/>
          <a:stretch/>
        </p:blipFill>
        <p:spPr bwMode="auto">
          <a:xfrm>
            <a:off x="7708788" y="2253269"/>
            <a:ext cx="3673444" cy="4476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7754" y="2869273"/>
            <a:ext cx="6669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Главное преимущество установки, что она может быть пришвартована в широком диапазоне глубин (минимальная 12,2 </a:t>
            </a:r>
            <a:r>
              <a:rPr lang="ru-RU" i="1" dirty="0" smtClean="0">
                <a:solidFill>
                  <a:schemeClr val="bg1"/>
                </a:solidFill>
              </a:rPr>
              <a:t>м):</a:t>
            </a:r>
            <a:endParaRPr lang="ru-RU" i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FSRU</a:t>
            </a:r>
            <a:r>
              <a:rPr lang="ru-RU" dirty="0">
                <a:solidFill>
                  <a:schemeClr val="bg1"/>
                </a:solidFill>
              </a:rPr>
              <a:t>, пришвартованные к пирсу в порту на глубине 13-40 м.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FSRU</a:t>
            </a:r>
            <a:r>
              <a:rPr lang="ru-RU" dirty="0">
                <a:solidFill>
                  <a:schemeClr val="bg1"/>
                </a:solidFill>
              </a:rPr>
              <a:t>, пришвартованные вблизи от берега на </a:t>
            </a:r>
            <a:r>
              <a:rPr lang="ru-RU" dirty="0" smtClean="0">
                <a:solidFill>
                  <a:schemeClr val="bg1"/>
                </a:solidFill>
              </a:rPr>
              <a:t>глубине 40-80 </a:t>
            </a:r>
            <a:r>
              <a:rPr lang="ru-RU" dirty="0">
                <a:solidFill>
                  <a:schemeClr val="bg1"/>
                </a:solidFill>
              </a:rPr>
              <a:t>м.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FSRU </a:t>
            </a:r>
            <a:r>
              <a:rPr lang="ru-RU" dirty="0">
                <a:solidFill>
                  <a:schemeClr val="bg1"/>
                </a:solidFill>
              </a:rPr>
              <a:t>в открытом море, где для тандемной отгрузки СПГ предлагаются гибкие плавающие шланги, гибкие подвесные шланги, жесткие трубопроводы. </a:t>
            </a:r>
          </a:p>
        </p:txBody>
      </p:sp>
    </p:spTree>
    <p:extLst>
      <p:ext uri="{BB962C8B-B14F-4D97-AF65-F5344CB8AC3E}">
        <p14:creationId xmlns:p14="http://schemas.microsoft.com/office/powerpoint/2010/main" val="123926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331" y="775529"/>
            <a:ext cx="11473669" cy="35417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Технологическая цепочка FLNG: добыча, входная сепарация, очистка газа, обезвоживание, удаление ртути, извлечение СНГ и конденсата, сжижение.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Основные типы криогенных танков для хранения следующие: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1.	Вкладные сферические резервуары </a:t>
            </a:r>
            <a:r>
              <a:rPr lang="ru-RU" sz="1800" dirty="0" err="1">
                <a:solidFill>
                  <a:schemeClr val="bg1"/>
                </a:solidFill>
              </a:rPr>
              <a:t>Moss-Rosenberg</a:t>
            </a:r>
            <a:r>
              <a:rPr lang="ru-RU" sz="1800" dirty="0">
                <a:solidFill>
                  <a:schemeClr val="bg1"/>
                </a:solidFill>
              </a:rPr>
              <a:t> типа В.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</a:rPr>
              <a:t>2.	Вкладные призматические танки типа В (IHI </a:t>
            </a:r>
            <a:r>
              <a:rPr lang="ru-RU" sz="1800" dirty="0" err="1">
                <a:solidFill>
                  <a:schemeClr val="bg1"/>
                </a:solidFill>
              </a:rPr>
              <a:t>Group</a:t>
            </a:r>
            <a:r>
              <a:rPr lang="ru-RU" sz="1800" dirty="0">
                <a:solidFill>
                  <a:schemeClr val="bg1"/>
                </a:solidFill>
              </a:rPr>
              <a:t>) с горизонтальными рамами по периметру на нескольких уровнях. 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0376" y="171950"/>
            <a:ext cx="11559654" cy="572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400" dirty="0"/>
              <a:t>FLNG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" y="3417122"/>
            <a:ext cx="5719815" cy="32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93" y="2834470"/>
            <a:ext cx="5881026" cy="329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1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842" y="939302"/>
            <a:ext cx="11605597" cy="354171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На данном этапе технологии для освоения российской части арктического шельфа следует внедрять по-разному: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1.	Разрабатывать стандарты и пробелы в правилах, рекомендациях и нормах при создании объектов морской техники и плана оффшорных операций.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2.	Качественно предоставлять проектные данные и их комбинации.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3.	Использовать и осваивать численное моделирование.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0376" y="171950"/>
            <a:ext cx="11559654" cy="572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2400" dirty="0" smtClean="0"/>
              <a:t>Основные задачи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9821" y="5333078"/>
            <a:ext cx="11559654" cy="57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385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145</TotalTime>
  <Words>639</Words>
  <Application>Microsoft Office PowerPoint</Application>
  <PresentationFormat>Произвольный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Контур</vt:lpstr>
      <vt:lpstr>Инновации и опыт Норвегии в усовершенствовании морских нефтегазовых сооружений для освоения арктического шельфа</vt:lpstr>
      <vt:lpstr>Цель</vt:lpstr>
      <vt:lpstr>проект по улавливанию 〖CO〗_2 и закачки его в пласт</vt:lpstr>
      <vt:lpstr>Презентация PowerPoint</vt:lpstr>
      <vt:lpstr>Aasta Hansteen</vt:lpstr>
      <vt:lpstr>Варианты для арктического шельфа</vt:lpstr>
      <vt:lpstr>концепция FSRU </vt:lpstr>
      <vt:lpstr>FLNG</vt:lpstr>
      <vt:lpstr>Основные 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Инновации и опыт Норвегии в усовершенствовании морских нефтегазовых сооружений для освоения арктического шельфа</dc:title>
  <dc:creator>ANSYS</dc:creator>
  <cp:lastModifiedBy>mechanics</cp:lastModifiedBy>
  <cp:revision>35</cp:revision>
  <dcterms:created xsi:type="dcterms:W3CDTF">2018-04-27T13:00:55Z</dcterms:created>
  <dcterms:modified xsi:type="dcterms:W3CDTF">2018-04-26T15:58:50Z</dcterms:modified>
</cp:coreProperties>
</file>