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2B03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9;&#1085;&#1080;&#1074;&#1077;&#1088;&#1089;&#1080;&#1090;&#1077;&#1090;%20(&#1051;&#1043;&#1055;&#1048;)\&#1057;&#1090;&#1091;&#1076;&#1077;&#1085;&#1090;&#1099;\&#1045;&#1084;&#1077;&#1094;%20&#1040;\&#1054;&#1073;&#1097;&#1080;&#1077;%20&#1076;&#1072;&#1085;&#1085;&#1099;&#1077;%20&#1087;&#1086;%20&#1047;&#1077;&#1084;&#1083;&#1077;%20&#1060;&#1088;&#1072;&#1085;&#1094;&#1072;%20&#1048;&#1086;&#1089;&#1080;&#1092;&#1072;%20(&#1089;&#1090;&#1072;&#1088;&#1072;&#1103;%20&#1085;&#1086;&#1088;&#1084;&#1072;_&#1085;&#1086;&#1074;&#1072;&#1103;%20%20&#1085;&#1086;&#1088;&#1084;&#1072;_1913-1914-%20&#1089;&#1088;&#1072;&#1074;&#1085;&#1077;&#1085;&#1080;&#1077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9;&#1085;&#1080;&#1074;&#1077;&#1088;&#1089;&#1080;&#1090;&#1077;&#1090;%20(&#1051;&#1043;&#1055;&#1048;)\&#1057;&#1090;&#1091;&#1076;&#1077;&#1085;&#1090;&#1099;\&#1045;&#1084;&#1077;&#1094;%20&#1040;\&#1054;&#1073;&#1097;&#1080;&#1077;%20&#1076;&#1072;&#1085;&#1085;&#1099;&#1077;%20&#1087;&#1086;%20&#1047;&#1077;&#1084;&#1083;&#1077;%20&#1060;&#1088;&#1072;&#1085;&#1094;&#1072;%20&#1048;&#1086;&#1089;&#1080;&#1092;&#1072;%20(&#1089;&#1090;&#1072;&#1088;&#1072;&#1103;%20&#1085;&#1086;&#1088;&#1084;&#1072;_&#1085;&#1086;&#1074;&#1072;&#1103;%20%20&#1085;&#1086;&#1088;&#1084;&#1072;_1913-1914-%20&#1089;&#1088;&#1072;&#1074;&#1085;&#1077;&#1085;&#1080;&#1077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9;&#1085;&#1080;&#1074;&#1077;&#1088;&#1089;&#1080;&#1090;&#1077;&#1090;%20(&#1051;&#1043;&#1055;&#1048;)\&#1057;&#1090;&#1091;&#1076;&#1077;&#1085;&#1090;&#1099;\&#1045;&#1084;&#1077;&#1094;%20&#1040;\&#1054;&#1073;&#1097;&#1080;&#1077;%20&#1076;&#1072;&#1085;&#1085;&#1099;&#1077;%20&#1087;&#1086;%20&#1047;&#1077;&#1084;&#1083;&#1077;%20&#1060;&#1088;&#1072;&#1085;&#1094;&#1072;%20&#1048;&#1086;&#1089;&#1080;&#1092;&#1072;%20(&#1089;&#1090;&#1072;&#1088;&#1072;&#1103;%20&#1085;&#1086;&#1088;&#1084;&#1072;_&#1085;&#1086;&#1074;&#1072;&#1103;%20%20&#1085;&#1086;&#1088;&#1084;&#1072;_1913-1914-%20&#1089;&#1088;&#1072;&#1074;&#1085;&#1077;&#1085;&#1080;&#1077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9;&#1085;&#1080;&#1074;&#1077;&#1088;&#1089;&#1080;&#1090;&#1077;&#1090;%20(&#1051;&#1043;&#1055;&#1048;)\&#1057;&#1090;&#1091;&#1076;&#1077;&#1085;&#1090;&#1099;\&#1045;&#1084;&#1077;&#1094;%20&#1040;\&#1054;&#1073;&#1097;&#1080;&#1077;%20&#1076;&#1072;&#1085;&#1085;&#1099;&#1077;%20&#1087;&#1086;%20&#1047;&#1077;&#1084;&#1083;&#1077;%20&#1060;&#1088;&#1072;&#1085;&#1094;&#1072;%20&#1048;&#1086;&#1089;&#1080;&#1092;&#1072;%20(&#1089;&#1090;&#1072;&#1088;&#1072;&#1103;%20&#1085;&#1086;&#1088;&#1084;&#1072;_&#1085;&#1086;&#1074;&#1072;&#1103;%20%20&#1085;&#1086;&#1088;&#1084;&#1072;_1913-1914-%20&#1089;&#1088;&#1072;&#1074;&#1085;&#1077;&#1085;&#1080;&#1077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9832798677943069E-2"/>
          <c:y val="0.11112340519118954"/>
          <c:w val="0.92319189268008206"/>
          <c:h val="0.8098910325862267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1913-1914 г.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 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-6.98</c:v>
                </c:pt>
                <c:pt idx="1">
                  <c:v>-14.09</c:v>
                </c:pt>
                <c:pt idx="2">
                  <c:v>-19.600000000000001</c:v>
                </c:pt>
                <c:pt idx="3">
                  <c:v>-17.079999999999998</c:v>
                </c:pt>
                <c:pt idx="4">
                  <c:v>-30.17</c:v>
                </c:pt>
                <c:pt idx="5">
                  <c:v>-26.55</c:v>
                </c:pt>
                <c:pt idx="6">
                  <c:v>-26.21</c:v>
                </c:pt>
                <c:pt idx="7">
                  <c:v>-16.489999999999998</c:v>
                </c:pt>
                <c:pt idx="8">
                  <c:v>-8.23</c:v>
                </c:pt>
                <c:pt idx="9">
                  <c:v>-2.04</c:v>
                </c:pt>
                <c:pt idx="10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1960-1990 г.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 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-3.33</c:v>
                </c:pt>
                <c:pt idx="1">
                  <c:v>-11.72</c:v>
                </c:pt>
                <c:pt idx="2">
                  <c:v>-19.68</c:v>
                </c:pt>
                <c:pt idx="3">
                  <c:v>-23.66</c:v>
                </c:pt>
                <c:pt idx="4">
                  <c:v>-25.33</c:v>
                </c:pt>
                <c:pt idx="5">
                  <c:v>-25.29</c:v>
                </c:pt>
                <c:pt idx="6">
                  <c:v>-25.11</c:v>
                </c:pt>
                <c:pt idx="7">
                  <c:v>-19.87</c:v>
                </c:pt>
                <c:pt idx="8">
                  <c:v>-9.86</c:v>
                </c:pt>
                <c:pt idx="9">
                  <c:v>-1.61</c:v>
                </c:pt>
                <c:pt idx="10">
                  <c:v>0.78</c:v>
                </c:pt>
                <c:pt idx="11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1985-2015 г.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 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</c:strCache>
            </c:strRef>
          </c:cat>
          <c:val>
            <c:numRef>
              <c:f>Лист1!$D$2:$D$13</c:f>
              <c:numCache>
                <c:formatCode>0.0</c:formatCode>
                <c:ptCount val="12"/>
                <c:pt idx="0">
                  <c:v>-2.9</c:v>
                </c:pt>
                <c:pt idx="1">
                  <c:v>-10.3</c:v>
                </c:pt>
                <c:pt idx="2">
                  <c:v>-16.2</c:v>
                </c:pt>
                <c:pt idx="3">
                  <c:v>-21.4</c:v>
                </c:pt>
                <c:pt idx="4">
                  <c:v>-20.2</c:v>
                </c:pt>
                <c:pt idx="5">
                  <c:v>-20.100000000000001</c:v>
                </c:pt>
                <c:pt idx="6">
                  <c:v>-21.9</c:v>
                </c:pt>
                <c:pt idx="7">
                  <c:v>-17.399999999999999</c:v>
                </c:pt>
                <c:pt idx="8">
                  <c:v>-8</c:v>
                </c:pt>
                <c:pt idx="9">
                  <c:v>-1.2</c:v>
                </c:pt>
                <c:pt idx="10">
                  <c:v>0.7</c:v>
                </c:pt>
                <c:pt idx="11">
                  <c:v>0</c:v>
                </c:pt>
              </c:numCache>
            </c:numRef>
          </c:val>
        </c:ser>
        <c:marker val="1"/>
        <c:axId val="143921920"/>
        <c:axId val="143924224"/>
      </c:lineChart>
      <c:catAx>
        <c:axId val="143921920"/>
        <c:scaling>
          <c:orientation val="minMax"/>
        </c:scaling>
        <c:axPos val="b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24224"/>
        <c:crosses val="autoZero"/>
        <c:auto val="1"/>
        <c:lblAlgn val="ctr"/>
        <c:lblOffset val="100"/>
      </c:catAx>
      <c:valAx>
        <c:axId val="143924224"/>
        <c:scaling>
          <c:orientation val="minMax"/>
        </c:scaling>
        <c:axPos val="l"/>
        <c:numFmt formatCode="0.0" sourceLinked="1"/>
        <c:maj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1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219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7.2746449418995829E-2"/>
          <c:y val="4.9785366858071167E-2"/>
          <c:w val="0.89053937007874018"/>
          <c:h val="0.78570392242636333"/>
        </c:manualLayout>
      </c:layout>
      <c:barChart>
        <c:barDir val="col"/>
        <c:grouping val="clustered"/>
        <c:ser>
          <c:idx val="0"/>
          <c:order val="0"/>
          <c:tx>
            <c:strRef>
              <c:f>Лист1!$F$1</c:f>
              <c:strCache>
                <c:ptCount val="1"/>
                <c:pt idx="0">
                  <c:v>Отклонения от нормы 1985-2015 г.</c:v>
                </c:pt>
              </c:strCache>
            </c:strRef>
          </c:tx>
          <c:dLbls>
            <c:dLbl>
              <c:idx val="10"/>
              <c:layout>
                <c:manualLayout>
                  <c:x val="2.7777777777778846E-3"/>
                  <c:y val="-7.8703703703703734E-2"/>
                </c:manualLayout>
              </c:layout>
              <c:showVal val="1"/>
            </c:dLbl>
            <c:dLbl>
              <c:idx val="11"/>
              <c:layout>
                <c:manualLayout>
                  <c:x val="5.5555555555555558E-3"/>
                  <c:y val="-7.870333916593759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 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</c:strCache>
            </c:strRef>
          </c:cat>
          <c:val>
            <c:numRef>
              <c:f>Лист1!$F$2:$F$13</c:f>
              <c:numCache>
                <c:formatCode>0.0</c:formatCode>
                <c:ptCount val="12"/>
                <c:pt idx="0">
                  <c:v>0.43</c:v>
                </c:pt>
                <c:pt idx="1">
                  <c:v>1.42</c:v>
                </c:pt>
                <c:pt idx="2">
                  <c:v>3.48</c:v>
                </c:pt>
                <c:pt idx="3">
                  <c:v>2.2599999999999998</c:v>
                </c:pt>
                <c:pt idx="4">
                  <c:v>5.09</c:v>
                </c:pt>
                <c:pt idx="5">
                  <c:v>5.19</c:v>
                </c:pt>
                <c:pt idx="6">
                  <c:v>3.21</c:v>
                </c:pt>
                <c:pt idx="7">
                  <c:v>2.4700000000000002</c:v>
                </c:pt>
                <c:pt idx="8">
                  <c:v>1.86</c:v>
                </c:pt>
                <c:pt idx="9">
                  <c:v>0.41</c:v>
                </c:pt>
                <c:pt idx="10">
                  <c:v>-0.08</c:v>
                </c:pt>
                <c:pt idx="11">
                  <c:v>-0.04</c:v>
                </c:pt>
              </c:numCache>
            </c:numRef>
          </c:val>
        </c:ser>
        <c:dLbls>
          <c:showVal val="1"/>
        </c:dLbls>
        <c:gapWidth val="75"/>
        <c:axId val="143390976"/>
        <c:axId val="143431936"/>
      </c:barChart>
      <c:catAx>
        <c:axId val="143390976"/>
        <c:scaling>
          <c:orientation val="minMax"/>
        </c:scaling>
        <c:axPos val="b"/>
        <c:maj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431936"/>
        <c:crosses val="autoZero"/>
        <c:auto val="1"/>
        <c:lblAlgn val="ctr"/>
        <c:lblOffset val="100"/>
      </c:catAx>
      <c:valAx>
        <c:axId val="143431936"/>
        <c:scaling>
          <c:orientation val="minMax"/>
        </c:scaling>
        <c:axPos val="l"/>
        <c:numFmt formatCode="0.0" sourceLinked="1"/>
        <c:maj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39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473903010445847"/>
          <c:y val="0.90555720240852267"/>
          <c:w val="1.8694710141098161E-2"/>
          <c:h val="1.9932993669908913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5895437857068376"/>
          <c:y val="8.8554244870583082E-2"/>
          <c:w val="0.82291503492657825"/>
          <c:h val="0.7984621315062238"/>
        </c:manualLayout>
      </c:layout>
      <c:barChart>
        <c:barDir val="col"/>
        <c:grouping val="clustered"/>
        <c:ser>
          <c:idx val="0"/>
          <c:order val="0"/>
          <c:tx>
            <c:strRef>
              <c:f>Лист1!$G$1</c:f>
              <c:strCache>
                <c:ptCount val="1"/>
                <c:pt idx="0">
                  <c:v>Сравнение температур 1913-1914 г. с современным(1985-2015)</c:v>
                </c:pt>
              </c:strCache>
            </c:strRef>
          </c:tx>
          <c:dLbls>
            <c:dLbl>
              <c:idx val="8"/>
              <c:layout>
                <c:manualLayout>
                  <c:x val="0"/>
                  <c:y val="-7.8703703703703734E-2"/>
                </c:manualLayout>
              </c:layout>
              <c:showVal val="1"/>
            </c:dLbl>
            <c:dLbl>
              <c:idx val="9"/>
              <c:layout>
                <c:manualLayout>
                  <c:x val="1.0185067526416028E-16"/>
                  <c:y val="-6.4814814814814867E-2"/>
                </c:manualLayout>
              </c:layout>
              <c:showVal val="1"/>
            </c:dLbl>
            <c:dLbl>
              <c:idx val="10"/>
              <c:layout>
                <c:manualLayout>
                  <c:x val="1.0185067526416028E-16"/>
                  <c:y val="-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 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</c:strCache>
            </c:strRef>
          </c:cat>
          <c:val>
            <c:numRef>
              <c:f>Лист1!$G$2:$G$13</c:f>
              <c:numCache>
                <c:formatCode>0.0</c:formatCode>
                <c:ptCount val="12"/>
                <c:pt idx="0">
                  <c:v>-4.08</c:v>
                </c:pt>
                <c:pt idx="1">
                  <c:v>-3.79</c:v>
                </c:pt>
                <c:pt idx="2">
                  <c:v>-3.4</c:v>
                </c:pt>
                <c:pt idx="3">
                  <c:v>4.32</c:v>
                </c:pt>
                <c:pt idx="4">
                  <c:v>-9.9700000000000006</c:v>
                </c:pt>
                <c:pt idx="5">
                  <c:v>-6.45</c:v>
                </c:pt>
                <c:pt idx="6">
                  <c:v>-4.3099999999999996</c:v>
                </c:pt>
                <c:pt idx="7">
                  <c:v>0.91</c:v>
                </c:pt>
                <c:pt idx="8">
                  <c:v>-0.23</c:v>
                </c:pt>
                <c:pt idx="9">
                  <c:v>-0.84</c:v>
                </c:pt>
                <c:pt idx="10">
                  <c:v>-0.11</c:v>
                </c:pt>
              </c:numCache>
            </c:numRef>
          </c:val>
        </c:ser>
        <c:dLbls>
          <c:showVal val="1"/>
        </c:dLbls>
        <c:gapWidth val="75"/>
        <c:axId val="145356288"/>
        <c:axId val="147528320"/>
      </c:barChart>
      <c:catAx>
        <c:axId val="145356288"/>
        <c:scaling>
          <c:orientation val="minMax"/>
        </c:scaling>
        <c:axPos val="b"/>
        <c:maj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528320"/>
        <c:crosses val="autoZero"/>
        <c:auto val="1"/>
        <c:lblAlgn val="ctr"/>
        <c:lblOffset val="100"/>
      </c:catAx>
      <c:valAx>
        <c:axId val="147528320"/>
        <c:scaling>
          <c:orientation val="minMax"/>
          <c:max val="8"/>
        </c:scaling>
        <c:axPos val="l"/>
        <c:numFmt formatCode="0.0" sourceLinked="1"/>
        <c:maj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356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92981831323029562"/>
          <c:y val="0.90328144176119951"/>
          <c:w val="2.0181520123908371E-2"/>
          <c:h val="2.8445444279620612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autoTitleDeleted val="1"/>
    <c:plotArea>
      <c:layout>
        <c:manualLayout>
          <c:layoutTarget val="inner"/>
          <c:xMode val="edge"/>
          <c:yMode val="edge"/>
          <c:x val="6.5016185476815411E-2"/>
          <c:y val="5.6030183727034118E-2"/>
          <c:w val="0.89053937007874018"/>
          <c:h val="0.78570392242636333"/>
        </c:manualLayout>
      </c:layout>
      <c:barChart>
        <c:barDir val="col"/>
        <c:grouping val="clustered"/>
        <c:ser>
          <c:idx val="0"/>
          <c:order val="0"/>
          <c:tx>
            <c:strRef>
              <c:f>Лист1!$E$1</c:f>
              <c:strCache>
                <c:ptCount val="1"/>
                <c:pt idx="0">
                  <c:v>Отклонения от нормы 1913-1914 г.</c:v>
                </c:pt>
              </c:strCache>
            </c:strRef>
          </c:tx>
          <c:spPr>
            <a:solidFill>
              <a:schemeClr val="accent1"/>
            </a:solidFill>
            <a:ln w="28575"/>
          </c:spPr>
          <c:dLbls>
            <c:dLbl>
              <c:idx val="9"/>
              <c:layout>
                <c:manualLayout>
                  <c:x val="0"/>
                  <c:y val="-5.8997031876359504E-2"/>
                </c:manualLayout>
              </c:layout>
              <c:showVal val="1"/>
            </c:dLbl>
            <c:dLbl>
              <c:idx val="10"/>
              <c:layout>
                <c:manualLayout>
                  <c:x val="3.0097817908202804E-3"/>
                  <c:y val="-7.472957371005545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 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</c:strCache>
            </c:strRef>
          </c:cat>
          <c:val>
            <c:numRef>
              <c:f>Лист1!$E$2:$E$12</c:f>
              <c:numCache>
                <c:formatCode>0.0</c:formatCode>
                <c:ptCount val="11"/>
                <c:pt idx="0">
                  <c:v>-3.65</c:v>
                </c:pt>
                <c:pt idx="1">
                  <c:v>-2.37</c:v>
                </c:pt>
                <c:pt idx="2">
                  <c:v>0.08</c:v>
                </c:pt>
                <c:pt idx="3">
                  <c:v>6.58</c:v>
                </c:pt>
                <c:pt idx="4">
                  <c:v>-4.84</c:v>
                </c:pt>
                <c:pt idx="5">
                  <c:v>-1.26</c:v>
                </c:pt>
                <c:pt idx="6">
                  <c:v>-1.1000000000000001</c:v>
                </c:pt>
                <c:pt idx="7">
                  <c:v>3.38</c:v>
                </c:pt>
                <c:pt idx="8">
                  <c:v>1.63</c:v>
                </c:pt>
                <c:pt idx="9">
                  <c:v>-0.43</c:v>
                </c:pt>
                <c:pt idx="10">
                  <c:v>-0.19</c:v>
                </c:pt>
              </c:numCache>
            </c:numRef>
          </c:val>
        </c:ser>
        <c:dLbls>
          <c:showVal val="1"/>
        </c:dLbls>
        <c:gapWidth val="75"/>
        <c:axId val="166610816"/>
        <c:axId val="166612352"/>
      </c:barChart>
      <c:catAx>
        <c:axId val="166610816"/>
        <c:scaling>
          <c:orientation val="minMax"/>
        </c:scaling>
        <c:axPos val="b"/>
        <c:maj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612352"/>
        <c:crosses val="autoZero"/>
        <c:auto val="1"/>
        <c:lblAlgn val="ctr"/>
        <c:lblOffset val="100"/>
      </c:catAx>
      <c:valAx>
        <c:axId val="166612352"/>
        <c:scaling>
          <c:orientation val="minMax"/>
          <c:min val="-12"/>
        </c:scaling>
        <c:axPos val="l"/>
        <c:numFmt formatCode="0.0" sourceLinked="1"/>
        <c:maj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61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21633102859885"/>
          <c:y val="0.9052786394200516"/>
          <c:w val="1.5853729344780024E-2"/>
          <c:h val="1.6058651411469147E-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F9457F-013E-4A67-8D10-3743987F8F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B4778-75AC-4DC4-B367-AB9486E4CB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928C-506D-45C5-87E4-016B4E805A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48464" cy="8367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Метеорологические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наблюдения полярной экспедиции Г.Я. Седова в бухте Тихая на Земле Франца-Иосифа, 1913–1914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ЗФИ\Тихая\Последне место Седова (о-в Гукера, б. Тихая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13" y="836712"/>
            <a:ext cx="8532045" cy="5850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52120" y="1052736"/>
            <a:ext cx="311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Иванов Б.В. ААНИИ/СПбГУ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Емец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А.И., СПбРГПУ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512" y="0"/>
            <a:ext cx="8784976" cy="69215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Российские метеорологические станции – прошлое и  настоящее …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5" name="Picture 3" descr="Виктори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765175"/>
            <a:ext cx="3554412" cy="2185988"/>
          </a:xfrm>
          <a:noFill/>
          <a:ln/>
        </p:spPr>
      </p:pic>
      <p:pic>
        <p:nvPicPr>
          <p:cNvPr id="3076" name="Picture 4" descr="112_124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21513" y="620713"/>
            <a:ext cx="1890712" cy="2520950"/>
          </a:xfrm>
          <a:noFill/>
          <a:ln/>
        </p:spPr>
      </p:pic>
      <p:pic>
        <p:nvPicPr>
          <p:cNvPr id="3077" name="Picture 5" descr="Buhta_Tihay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3644900"/>
            <a:ext cx="3579813" cy="2487613"/>
          </a:xfrm>
          <a:noFill/>
          <a:ln/>
        </p:spPr>
      </p:pic>
      <p:pic>
        <p:nvPicPr>
          <p:cNvPr id="3079" name="Picture 7" descr="FJL_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64163" y="3789363"/>
            <a:ext cx="3276600" cy="2457450"/>
          </a:xfrm>
          <a:noFill/>
          <a:ln/>
        </p:spPr>
      </p:pic>
      <p:pic>
        <p:nvPicPr>
          <p:cNvPr id="3078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1125538"/>
            <a:ext cx="3106738" cy="1708150"/>
          </a:xfrm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27538" y="2920504"/>
            <a:ext cx="1619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Остров Виктория</a:t>
            </a:r>
          </a:p>
          <a:p>
            <a:pPr algn="ctr"/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1959-1994</a:t>
            </a:r>
            <a:endParaRPr lang="en-US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39750" y="2852738"/>
            <a:ext cx="249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Остров Рудольфа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1932-1942, 1947-1995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475656" y="6080809"/>
            <a:ext cx="17676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Бухта Тихая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1929-1959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282825" y="3066148"/>
            <a:ext cx="1449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Нагурская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1947-1994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292725" y="6216650"/>
            <a:ext cx="334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Остров Хейса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1957-2001,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2004-</a:t>
            </a: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…..</a:t>
            </a:r>
            <a:endParaRPr lang="en-US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Остров Хейса, ГМО «имени Э. Кренкеля»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ЗФИ\Хейс (фото)\P10003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914651" cy="2185988"/>
          </a:xfrm>
          <a:prstGeom prst="rect">
            <a:avLst/>
          </a:prstGeom>
          <a:noFill/>
        </p:spPr>
      </p:pic>
      <p:pic>
        <p:nvPicPr>
          <p:cNvPr id="7171" name="Picture 3" descr="H:\ЗФИ\Хейс (фото)\photo11791747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807273" cy="2113980"/>
          </a:xfrm>
          <a:prstGeom prst="rect">
            <a:avLst/>
          </a:prstGeom>
          <a:noFill/>
        </p:spPr>
      </p:pic>
      <p:pic>
        <p:nvPicPr>
          <p:cNvPr id="7172" name="Picture 4" descr="H:\ЗФИ\Хейс (фото)\IMG_776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08720"/>
            <a:ext cx="2916767" cy="2187575"/>
          </a:xfrm>
          <a:prstGeom prst="rect">
            <a:avLst/>
          </a:prstGeom>
          <a:noFill/>
        </p:spPr>
      </p:pic>
      <p:pic>
        <p:nvPicPr>
          <p:cNvPr id="7173" name="Picture 5" descr="H:\ЗФИ\Хейс (фото)\Автомат_станц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233" y="3429000"/>
            <a:ext cx="2737255" cy="2187575"/>
          </a:xfrm>
          <a:prstGeom prst="rect">
            <a:avLst/>
          </a:prstGeom>
          <a:noFill/>
        </p:spPr>
      </p:pic>
      <p:pic>
        <p:nvPicPr>
          <p:cNvPr id="7174" name="Picture 6" descr="H:\ЗФИ\Хейс (фото)\IMG_77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4123" y="908720"/>
            <a:ext cx="2780365" cy="2219908"/>
          </a:xfrm>
          <a:prstGeom prst="rect">
            <a:avLst/>
          </a:prstGeom>
          <a:noFill/>
        </p:spPr>
      </p:pic>
      <p:pic>
        <p:nvPicPr>
          <p:cNvPr id="7175" name="Picture 7" descr="H:\ЗФИ\Хейс (фото)\P10003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501008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онференции\Красин_2_апрель 2018\800px-Map_of_Franz_Josef_Land-en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8102" y="1600200"/>
            <a:ext cx="6767795" cy="452596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491880" y="436510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Конференции\Красин_2_апрель 2018\Карта  экспедиции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71400"/>
            <a:ext cx="3465636" cy="6998660"/>
          </a:xfrm>
          <a:prstGeom prst="rect">
            <a:avLst/>
          </a:prstGeom>
          <a:noFill/>
        </p:spPr>
      </p:pic>
      <p:pic>
        <p:nvPicPr>
          <p:cNvPr id="3075" name="Picture 3" descr="D:\Конференции\Красин_2_апрель 2018\Sedow_geo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214" y="836712"/>
            <a:ext cx="3743258" cy="520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онференции\Красин_2_апрель 2018\Визе,_выпускник_Царскосельской_Николаевской_гимназии_1904_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663"/>
            <a:ext cx="2005960" cy="2908642"/>
          </a:xfrm>
          <a:prstGeom prst="rect">
            <a:avLst/>
          </a:prstGeom>
          <a:noFill/>
        </p:spPr>
      </p:pic>
      <p:pic>
        <p:nvPicPr>
          <p:cNvPr id="4099" name="Picture 3" descr="D:\Конференции\Красин_2_апрель 2018\800px-Могила_полярного_исследователя_Владимира_Виз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39"/>
            <a:ext cx="3456384" cy="4609953"/>
          </a:xfrm>
          <a:prstGeom prst="rect">
            <a:avLst/>
          </a:prstGeom>
          <a:noFill/>
        </p:spPr>
      </p:pic>
      <p:pic>
        <p:nvPicPr>
          <p:cNvPr id="4100" name="Picture 4" descr="D:\Конференции\Красин_2_апрель 2018\2000._Марка_России_0557_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199" y="260648"/>
            <a:ext cx="3438522" cy="1584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54868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5.03.1886 – 19.02.195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Конференции\Красин_2_апрель 2018\Фока  зиму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2" y="404664"/>
            <a:ext cx="9127478" cy="5053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877272"/>
            <a:ext cx="803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Зимовка судна «Святой Фока» в  бухте  Тихая, остров Гуккера, 1913-1914 гг.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Конференции\Красин_2_апрель 2018\Астрономический  знак и могила Занд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104789" cy="5328592"/>
          </a:xfrm>
          <a:prstGeom prst="rect">
            <a:avLst/>
          </a:prstGeom>
          <a:noFill/>
        </p:spPr>
      </p:pic>
      <p:pic>
        <p:nvPicPr>
          <p:cNvPr id="6147" name="Picture 3" descr="H:\ЗФИ\Тихая\t3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862314" cy="64830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881" y="5877272"/>
            <a:ext cx="39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Астрономический знак  экспедиции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могила  механика И.А.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Зандера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Среднемесячная   температура  воздуха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692696"/>
          <a:ext cx="7704856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9269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Разница между «современным» климатом (1985-2015) и нормой ВМО (1960-1990)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4427984" y="1772816"/>
          <a:ext cx="45365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40427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1196752"/>
            <a:ext cx="394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Разница между 1913-1914 и нормой 1960-1990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196752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Разница между 1913-1914 и нормой 1985-2015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5157192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Среднегодовая  температура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1913-1914      1960-1990     1985-2015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2B03BD"/>
                </a:solidFill>
                <a:latin typeface="Times New Roman" pitchFamily="18" charset="0"/>
                <a:cs typeface="Times New Roman" pitchFamily="18" charset="0"/>
              </a:rPr>
              <a:t>-15,2                 </a:t>
            </a:r>
            <a:r>
              <a:rPr lang="ru-RU" sz="1600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-13,7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-11,7</a:t>
            </a: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404664"/>
            <a:ext cx="505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Сравнение климатических  условий в ХХ веке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133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Метеорологические наблюдения полярной экспедиции Г.Я. Седова в бухте Тихая на Земле Франца-Иосифа, 1913–1914  </vt:lpstr>
      <vt:lpstr>Слайд 2</vt:lpstr>
      <vt:lpstr>Слайд 3</vt:lpstr>
      <vt:lpstr>Слайд 4</vt:lpstr>
      <vt:lpstr>Слайд 5</vt:lpstr>
      <vt:lpstr>Слайд 6</vt:lpstr>
      <vt:lpstr>Среднемесячная   температура  воздуха</vt:lpstr>
      <vt:lpstr>Разница между «современным» климатом (1985-2015) и нормой ВМО (1960-1990)</vt:lpstr>
      <vt:lpstr>Слайд 9</vt:lpstr>
      <vt:lpstr>Российские метеорологические станции – прошлое и  настоящее …</vt:lpstr>
      <vt:lpstr>Остров Хейса, ГМО «имени Э. Кренкеля»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Метеорологические наблюдения полярной экспедиции Г.Я. Седова в бухте Тихая на Земле Франца-Иосифа, 1913–1914</dc:title>
  <dc:creator>Борис</dc:creator>
  <cp:lastModifiedBy>Борис</cp:lastModifiedBy>
  <cp:revision>11</cp:revision>
  <dcterms:created xsi:type="dcterms:W3CDTF">2018-04-25T19:17:48Z</dcterms:created>
  <dcterms:modified xsi:type="dcterms:W3CDTF">2018-04-25T21:01:00Z</dcterms:modified>
</cp:coreProperties>
</file>