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7" r:id="rId2"/>
    <p:sldId id="259" r:id="rId3"/>
    <p:sldId id="262" r:id="rId4"/>
    <p:sldId id="261" r:id="rId5"/>
    <p:sldId id="264" r:id="rId6"/>
    <p:sldId id="265" r:id="rId7"/>
    <p:sldId id="263" r:id="rId8"/>
    <p:sldId id="260" r:id="rId9"/>
    <p:sldId id="267" r:id="rId10"/>
    <p:sldId id="268" r:id="rId11"/>
    <p:sldId id="269" r:id="rId12"/>
    <p:sldId id="270" r:id="rId13"/>
    <p:sldId id="271" r:id="rId14"/>
    <p:sldId id="272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3" descr="Изображение 112.jpg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6409" r="10044"/>
          <a:stretch>
            <a:fillRect/>
          </a:stretch>
        </p:blipFill>
        <p:spPr>
          <a:xfrm>
            <a:off x="0" y="0"/>
            <a:ext cx="9148763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0" y="476672"/>
            <a:ext cx="9144000" cy="108012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Arial Narrow" pitchFamily="34" charset="0"/>
              </a:rPr>
              <a:t>«Сталь-2» СССР-Н114 – судьба самолёта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31640" y="4581128"/>
            <a:ext cx="6400800" cy="2063080"/>
          </a:xfrm>
        </p:spPr>
        <p:txBody>
          <a:bodyPr>
            <a:normAutofit fontScale="25000" lnSpcReduction="20000"/>
          </a:bodyPr>
          <a:lstStyle/>
          <a:p>
            <a:r>
              <a:rPr lang="ru-RU" sz="4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М.А. Емелина</a:t>
            </a:r>
            <a:endParaRPr lang="ru-RU" sz="4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4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Канд. истор. наук, научный сотрудник Военно-исторического центра Северо-Западного федерального округа, Санкт-Петербург</a:t>
            </a:r>
            <a:endParaRPr lang="ru-RU" sz="4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4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Б.А.Машенькин</a:t>
            </a:r>
            <a:endParaRPr lang="ru-RU" sz="4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4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Научный сотрудник Военно-исторического центра Северо-Западного федерального округа, Санкт-Петербург</a:t>
            </a:r>
            <a:endParaRPr lang="ru-RU" sz="4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4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М.А.Савинов</a:t>
            </a:r>
            <a:endParaRPr lang="ru-RU" sz="4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4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Канд. истор. наук, научный сотрудник Военно-исторического центра Северо-Западного федерального округа, Санкт-Петербург</a:t>
            </a:r>
            <a:endParaRPr lang="ru-RU" sz="4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4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П.А.Филин</a:t>
            </a:r>
            <a:endParaRPr lang="ru-RU" sz="4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4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Канд. истор. наук, руководитель отдела Военно-исторического центра Северо-Западного федерального округа, Санкт-Петербург</a:t>
            </a:r>
            <a:endParaRPr lang="ru-RU" sz="4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1026" name="Picture 2" descr="C:\Users\admin\Documents\Сборник РВИО\сборник2\Сталь-2_Статья\013Сталь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r="1399"/>
          <a:stretch>
            <a:fillRect/>
          </a:stretch>
        </p:blipFill>
        <p:spPr bwMode="auto">
          <a:xfrm>
            <a:off x="2222372" y="1124745"/>
            <a:ext cx="4561873" cy="3384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 112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6409" r="10044"/>
          <a:stretch>
            <a:fillRect/>
          </a:stretch>
        </p:blipFill>
        <p:spPr>
          <a:xfrm>
            <a:off x="0" y="0"/>
            <a:ext cx="9148763" cy="6858000"/>
          </a:xfr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251775" y="47526"/>
            <a:ext cx="631935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latin typeface="Arial Narrow" pitchFamily="34" charset="0"/>
              </a:rPr>
              <a:t>Катастрофа самолёта СССР-Н114</a:t>
            </a:r>
          </a:p>
          <a:p>
            <a:pPr algn="ctr"/>
            <a:r>
              <a:rPr lang="ru-RU" sz="3200" b="1" dirty="0" smtClean="0">
                <a:latin typeface="Arial Narrow" pitchFamily="34" charset="0"/>
              </a:rPr>
              <a:t>на острове Вайгач 5 февраля 1938 г.</a:t>
            </a:r>
            <a:endParaRPr lang="ru-RU" sz="3200" dirty="0">
              <a:latin typeface="Arial Narrow" pitchFamily="34" charset="0"/>
            </a:endParaRPr>
          </a:p>
        </p:txBody>
      </p:sp>
      <p:pic>
        <p:nvPicPr>
          <p:cNvPr id="5" name="Рисунок 4" descr="C:\Users\admin\Documents\Сборник РВИО\сборник2\Сталь-2_Илл\IMG-20180111-WA00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4484843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3528" y="6237312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 Narrow" pitchFamily="34" charset="0"/>
              </a:rPr>
              <a:t>Координаты 70° 02ʹ0ʹʹс.ш. 58° 56ʹ28.1ʹʹ в.д. </a:t>
            </a:r>
          </a:p>
          <a:p>
            <a:pPr algn="ctr"/>
            <a:r>
              <a:rPr lang="ru-RU" sz="1600" dirty="0" smtClean="0">
                <a:latin typeface="Arial Narrow" pitchFamily="34" charset="0"/>
              </a:rPr>
              <a:t>(8,52 км от морского берега)</a:t>
            </a:r>
            <a:endParaRPr lang="ru-RU" sz="1600" dirty="0"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040" y="1340768"/>
            <a:ext cx="410445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Narrow" pitchFamily="34" charset="0"/>
              </a:rPr>
              <a:t>«5 сего февраля у истоков реки </a:t>
            </a:r>
            <a:r>
              <a:rPr lang="ru-RU" sz="1600" dirty="0" err="1" smtClean="0">
                <a:latin typeface="Arial Narrow" pitchFamily="34" charset="0"/>
              </a:rPr>
              <a:t>Хадировки</a:t>
            </a:r>
            <a:r>
              <a:rPr lang="ru-RU" sz="1600" dirty="0" smtClean="0">
                <a:latin typeface="Arial Narrow" pitchFamily="34" charset="0"/>
              </a:rPr>
              <a:t> и Покойников на берегу Баренцева моря при перелёте из Вайгача в бухту </a:t>
            </a:r>
            <a:r>
              <a:rPr lang="ru-RU" sz="1600" dirty="0" err="1" smtClean="0">
                <a:latin typeface="Arial Narrow" pitchFamily="34" charset="0"/>
              </a:rPr>
              <a:t>Варнек</a:t>
            </a:r>
            <a:r>
              <a:rPr lang="ru-RU" sz="1600" dirty="0" smtClean="0">
                <a:latin typeface="Arial Narrow" pitchFamily="34" charset="0"/>
              </a:rPr>
              <a:t> произошла катастрофа самолёта «Сталь-2», опознавательный знак «СССР-Н114».</a:t>
            </a:r>
          </a:p>
          <a:p>
            <a:endParaRPr lang="ru-RU" sz="1600" dirty="0" smtClean="0">
              <a:latin typeface="Arial Narrow" pitchFamily="34" charset="0"/>
            </a:endParaRPr>
          </a:p>
          <a:p>
            <a:r>
              <a:rPr lang="ru-RU" sz="1600" dirty="0" smtClean="0">
                <a:latin typeface="Arial Narrow" pitchFamily="34" charset="0"/>
              </a:rPr>
              <a:t>«В пути следования самолёт попал в туман. Не имея опыта слепого вождения самолёта в естественных трудных условиях погоды, пилот потерял уверенность в продолжении полёта и вместо того, чтобы вернуться с маршрута, принял неверное решение произвести посадку в тумане».</a:t>
            </a:r>
          </a:p>
          <a:p>
            <a:endParaRPr lang="ru-RU" sz="1600" dirty="0" smtClean="0">
              <a:latin typeface="Arial Narrow" pitchFamily="34" charset="0"/>
            </a:endParaRPr>
          </a:p>
          <a:p>
            <a:r>
              <a:rPr lang="ru-RU" sz="1600" dirty="0" smtClean="0">
                <a:latin typeface="Arial Narrow" pitchFamily="34" charset="0"/>
              </a:rPr>
              <a:t>«Планируя на посадку, пилот не учёл превышение местности над точкой взлёта (122 м) и, сосредоточив всё своё внимание на поисках земли, допустил угол планирования до 60–70 градусов и в таком состоянии врезался в землю».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 112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6409" r="10044"/>
          <a:stretch>
            <a:fillRect/>
          </a:stretch>
        </p:blipFill>
        <p:spPr>
          <a:xfrm>
            <a:off x="0" y="0"/>
            <a:ext cx="9148763" cy="6858000"/>
          </a:xfr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898202" y="116632"/>
            <a:ext cx="50265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latin typeface="Arial Narrow" pitchFamily="34" charset="0"/>
              </a:rPr>
              <a:t>Поиски самолёта СССР-Н114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692696"/>
            <a:ext cx="87849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 Narrow" pitchFamily="34" charset="0"/>
              </a:rPr>
              <a:t>5–10.02.1938 г. розыски самолёта на двух собачьих упряжках (промышленник </a:t>
            </a:r>
            <a:r>
              <a:rPr lang="ru-RU" sz="1600" dirty="0" err="1" smtClean="0">
                <a:latin typeface="Arial Narrow" pitchFamily="34" charset="0"/>
              </a:rPr>
              <a:t>Валейский</a:t>
            </a:r>
            <a:r>
              <a:rPr lang="ru-RU" sz="1600" dirty="0" smtClean="0">
                <a:latin typeface="Arial Narrow" pitchFamily="34" charset="0"/>
              </a:rPr>
              <a:t> ).</a:t>
            </a:r>
          </a:p>
          <a:p>
            <a:pPr algn="just"/>
            <a:r>
              <a:rPr lang="ru-RU" sz="1600" dirty="0" smtClean="0">
                <a:latin typeface="Arial Narrow" pitchFamily="34" charset="0"/>
              </a:rPr>
              <a:t>10.02.1938 и </a:t>
            </a:r>
            <a:r>
              <a:rPr lang="ru-RU" sz="1600" dirty="0" err="1" smtClean="0">
                <a:latin typeface="Arial Narrow" pitchFamily="34" charset="0"/>
              </a:rPr>
              <a:t>слл.дни</a:t>
            </a:r>
            <a:r>
              <a:rPr lang="ru-RU" sz="1600" dirty="0" smtClean="0">
                <a:latin typeface="Arial Narrow" pitchFamily="34" charset="0"/>
              </a:rPr>
              <a:t> – на месте катастрофы группа во главе с командиром  отряда И.Ф. Скворцовым (инженер </a:t>
            </a:r>
            <a:r>
              <a:rPr lang="ru-RU" sz="1600" dirty="0" err="1" smtClean="0">
                <a:latin typeface="Arial Narrow" pitchFamily="34" charset="0"/>
              </a:rPr>
              <a:t>Камразе</a:t>
            </a:r>
            <a:r>
              <a:rPr lang="ru-RU" sz="1600" dirty="0" smtClean="0">
                <a:latin typeface="Arial Narrow" pitchFamily="34" charset="0"/>
              </a:rPr>
              <a:t> и врач </a:t>
            </a:r>
            <a:r>
              <a:rPr lang="ru-RU" sz="1600" dirty="0" err="1" smtClean="0">
                <a:latin typeface="Arial Narrow" pitchFamily="34" charset="0"/>
              </a:rPr>
              <a:t>Шапунов</a:t>
            </a:r>
            <a:r>
              <a:rPr lang="ru-RU" sz="1600" dirty="0" smtClean="0">
                <a:latin typeface="Arial Narrow" pitchFamily="34" charset="0"/>
              </a:rPr>
              <a:t>), на собачьих нартах. </a:t>
            </a:r>
          </a:p>
          <a:p>
            <a:r>
              <a:rPr lang="ru-RU" sz="1600" dirty="0" smtClean="0">
                <a:latin typeface="Arial Narrow" pitchFamily="34" charset="0"/>
              </a:rPr>
              <a:t>Экипаж похоронен на кладбище пос. </a:t>
            </a:r>
            <a:r>
              <a:rPr lang="ru-RU" sz="1600" dirty="0" err="1" smtClean="0">
                <a:latin typeface="Arial Narrow" pitchFamily="34" charset="0"/>
              </a:rPr>
              <a:t>Варнек</a:t>
            </a:r>
            <a:r>
              <a:rPr lang="ru-RU" sz="1600" dirty="0" smtClean="0">
                <a:latin typeface="Arial Narrow" pitchFamily="34" charset="0"/>
              </a:rPr>
              <a:t> на о. Вайгач.</a:t>
            </a:r>
          </a:p>
          <a:p>
            <a:endParaRPr lang="ru-RU" sz="1600" dirty="0" smtClean="0">
              <a:latin typeface="Arial Narrow" pitchFamily="34" charset="0"/>
            </a:endParaRPr>
          </a:p>
          <a:p>
            <a:pPr algn="just"/>
            <a:r>
              <a:rPr lang="ru-RU" sz="1600" dirty="0" smtClean="0">
                <a:latin typeface="Arial Narrow" pitchFamily="34" charset="0"/>
              </a:rPr>
              <a:t>После 1983 года – поиск экспонатов для Ульяновского музея истории Гражданской авиации. Руководитель экспедиции газеты "Воздушный транспорт" по поиску старых самолетов Евгений Алексеевич Коноплёв.</a:t>
            </a:r>
          </a:p>
          <a:p>
            <a:pPr algn="just"/>
            <a:r>
              <a:rPr lang="ru-RU" sz="1600" dirty="0" smtClean="0">
                <a:latin typeface="Arial Narrow" pitchFamily="34" charset="0"/>
              </a:rPr>
              <a:t>2006 г. – Краевед-поисковик С.В. Козлов (Нарьян-Мар) занимается поиском самолётов, разбившихся на территории Ненецкого АО в годы Великой Отечественной.</a:t>
            </a:r>
          </a:p>
          <a:p>
            <a:endParaRPr lang="ru-RU" sz="1600" dirty="0" smtClean="0">
              <a:latin typeface="Arial Narrow" pitchFamily="34" charset="0"/>
            </a:endParaRPr>
          </a:p>
          <a:p>
            <a:pPr algn="just"/>
            <a:r>
              <a:rPr lang="ru-RU" sz="1600" dirty="0" smtClean="0">
                <a:latin typeface="Arial Narrow" pitchFamily="34" charset="0"/>
              </a:rPr>
              <a:t>С 2013 г. историей самолёта заинтересовался Б.А. Машенькин. 24.07.2015 самолёт обнаружен. Осень 2016 г. – экспедиция Военно-исторического Центра Северо-Западного федерального округа вертолётом вывезла самолёт с места катастрофы в Нарьян-Мар. Зимой 2017 г. (сначала – по зимникам, потом – по трассе) самолёт был доставлен в Санкт-Петербург .</a:t>
            </a:r>
            <a:endParaRPr lang="ru-RU" sz="1600" dirty="0">
              <a:latin typeface="Arial Narrow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a:blip>
          <a:stretch>
            <a:fillRect/>
          </a:stretch>
        </p:blipFill>
        <p:spPr>
          <a:xfrm>
            <a:off x="1477286" y="4149080"/>
            <a:ext cx="6407082" cy="271008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96544" y="6300609"/>
            <a:ext cx="3491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 Narrow" pitchFamily="34" charset="0"/>
              </a:rPr>
              <a:t>«Сталь-2» СССР-Н114 в ливрее ГВФ. Реконструкция В. Золотова</a:t>
            </a:r>
            <a:endParaRPr lang="ru-RU" sz="1600" dirty="0"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 112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6409" r="10044"/>
          <a:stretch>
            <a:fillRect/>
          </a:stretch>
        </p:blipFill>
        <p:spPr>
          <a:xfrm>
            <a:off x="0" y="0"/>
            <a:ext cx="9148763" cy="6858000"/>
          </a:xfrm>
        </p:spPr>
      </p:pic>
      <p:pic>
        <p:nvPicPr>
          <p:cNvPr id="6" name="Рисунок 5" descr="C:\Users\admin\Documents\Сборник РВИО\сборник2\Сталь-2_Илл\20160724_0030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272" y="332656"/>
            <a:ext cx="9150272" cy="542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83568" y="5949280"/>
            <a:ext cx="77768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 Narrow" pitchFamily="34" charset="0"/>
              </a:rPr>
              <a:t>Сталь-2» СССР-Н114 на месте катастрофы на о. Вайгач. Снимок Б.А. Машенькина, 2016 г.</a:t>
            </a:r>
            <a:endParaRPr lang="ru-RU" sz="1600" dirty="0"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 112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6409" r="10044"/>
          <a:stretch>
            <a:fillRect/>
          </a:stretch>
        </p:blipFill>
        <p:spPr>
          <a:xfrm>
            <a:off x="0" y="0"/>
            <a:ext cx="9148763" cy="6858000"/>
          </a:xfrm>
        </p:spPr>
      </p:pic>
      <p:pic>
        <p:nvPicPr>
          <p:cNvPr id="3" name="Рисунок 2" descr="C:\Users\admin\Documents\Сборник РВИО\сборник2\Сталь-2_Илл\20160725_1132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4498209" cy="2530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a:blip>
          <a:srcRect/>
          <a:stretch/>
        </p:blipFill>
        <p:spPr bwMode="auto">
          <a:xfrm>
            <a:off x="4860032" y="332656"/>
            <a:ext cx="4152900" cy="2876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6" name="Рисунок 5" descr="C:\Users\admin\Documents\Сборник РВИО\сборник2\Сталь-2_Илл\DSC08321.jpg"/>
          <p:cNvPicPr/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179512" y="3501008"/>
            <a:ext cx="4765452" cy="281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ocuments\Сборник РВИО\сборник2\Сталь-2_Илл\20160724_1518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884849" y="3162666"/>
            <a:ext cx="2265852" cy="402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364088" y="6381328"/>
            <a:ext cx="27804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 smtClean="0">
                <a:latin typeface="Arial Narrow" pitchFamily="34" charset="0"/>
              </a:rPr>
              <a:t>Шильдик</a:t>
            </a:r>
            <a:r>
              <a:rPr lang="ru-RU" sz="1600" dirty="0" smtClean="0">
                <a:latin typeface="Arial Narrow" pitchFamily="34" charset="0"/>
              </a:rPr>
              <a:t> мотора самолёта Н-114</a:t>
            </a:r>
            <a:endParaRPr lang="ru-RU" sz="1600" dirty="0">
              <a:latin typeface="Arial Narrow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02102" y="6402814"/>
            <a:ext cx="29218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Arial Narrow" pitchFamily="34" charset="0"/>
              </a:rPr>
              <a:t>Мотор самолёта Н-114 </a:t>
            </a:r>
            <a:r>
              <a:rPr lang="ru-RU" sz="1600" dirty="0" err="1" smtClean="0">
                <a:latin typeface="Arial Narrow" pitchFamily="34" charset="0"/>
              </a:rPr>
              <a:t>Wright</a:t>
            </a:r>
            <a:r>
              <a:rPr lang="ru-RU" sz="1600" dirty="0" smtClean="0">
                <a:latin typeface="Arial Narrow" pitchFamily="34" charset="0"/>
              </a:rPr>
              <a:t> J-6-7</a:t>
            </a:r>
            <a:endParaRPr lang="ru-RU" sz="1600" dirty="0">
              <a:latin typeface="Arial Narrow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91842" y="3284984"/>
            <a:ext cx="24245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Arial Narrow" pitchFamily="34" charset="0"/>
              </a:rPr>
              <a:t>Дверь самолёта СССР-Н114</a:t>
            </a:r>
            <a:endParaRPr lang="ru-RU" sz="1600" dirty="0">
              <a:latin typeface="Arial Narrow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87624" y="2924944"/>
            <a:ext cx="23877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Arial Narrow" pitchFamily="34" charset="0"/>
              </a:rPr>
              <a:t>Лыжа самолёта СССР-Н114</a:t>
            </a:r>
            <a:endParaRPr lang="ru-RU" sz="1600" dirty="0"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Изображение 112.jpg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6409" r="10044"/>
          <a:stretch>
            <a:fillRect/>
          </a:stretch>
        </p:blipFill>
        <p:spPr>
          <a:xfrm>
            <a:off x="0" y="0"/>
            <a:ext cx="9148763" cy="6858000"/>
          </a:xfrm>
          <a:prstGeom prst="rect">
            <a:avLst/>
          </a:prstGeom>
        </p:spPr>
      </p:pic>
      <p:pic>
        <p:nvPicPr>
          <p:cNvPr id="25601" name="Picture 1" descr="M:\Арктический музей\Экспедиции\Сталь-2 Вайгач 2016 лето-осень\смартфон вайгач 2016\20160729_16174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1008"/>
            <a:ext cx="5967986" cy="3356992"/>
          </a:xfrm>
          <a:prstGeom prst="rect">
            <a:avLst/>
          </a:prstGeom>
          <a:noFill/>
        </p:spPr>
      </p:pic>
      <p:pic>
        <p:nvPicPr>
          <p:cNvPr id="25602" name="Picture 2" descr="M:\Арктический музей\Экспедиции\Сталь-2 Вайгач 2016 лето-осень\смартфон вайгач 2016\20160730_1227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5365" y="2708920"/>
            <a:ext cx="4398635" cy="2474232"/>
          </a:xfrm>
          <a:prstGeom prst="rect">
            <a:avLst/>
          </a:prstGeom>
          <a:noFill/>
        </p:spPr>
      </p:pic>
      <p:pic>
        <p:nvPicPr>
          <p:cNvPr id="25603" name="Picture 3" descr="M:\Арктический музей\Экспедиции\Сталь-2 Вайгач 2016 лето-осень\фото 2016\S1110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5436096" cy="305780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796136" y="620688"/>
            <a:ext cx="29523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Narrow" pitchFamily="34" charset="0"/>
              </a:rPr>
              <a:t>Осень 2016 г. – вывоз самолёта в Нарьян-Мар.</a:t>
            </a:r>
          </a:p>
          <a:p>
            <a:r>
              <a:rPr lang="ru-RU" dirty="0" smtClean="0">
                <a:latin typeface="Arial Narrow" pitchFamily="34" charset="0"/>
              </a:rPr>
              <a:t>Фотографии Б.А. Машенькина 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 112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6409" r="10044"/>
          <a:stretch>
            <a:fillRect/>
          </a:stretch>
        </p:blipFill>
        <p:spPr>
          <a:xfrm>
            <a:off x="0" y="0"/>
            <a:ext cx="9148763" cy="6858000"/>
          </a:xfr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411760" y="5085184"/>
            <a:ext cx="39324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latin typeface="Arial Narrow" pitchFamily="34" charset="0"/>
              </a:rPr>
              <a:t>Спасибо за внимание!</a:t>
            </a:r>
            <a:endParaRPr lang="ru-RU" sz="3200" dirty="0">
              <a:latin typeface="Arial Narrow" pitchFamily="34" charset="0"/>
            </a:endParaRPr>
          </a:p>
        </p:txBody>
      </p:sp>
      <p:pic>
        <p:nvPicPr>
          <p:cNvPr id="5" name="Рисунок 4" descr="https://cloclo41.datacloudmail.ru/weblink/thumb/xw1/29qU/GiCe8itVX/%D0%98%D0%BB%D0%BB-%D1%81%D1%82%D0%B0%D1%82%D1%8C%D1%8F/01.JPG?x-email=arcticmuseum%40mail.ru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628800"/>
            <a:ext cx="4536185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679504" y="1412771"/>
            <a:ext cx="446449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Arial Narrow" pitchFamily="34" charset="0"/>
              </a:rPr>
              <a:t>В 2012 г. могила лётчиков отреставрирована по инициативе краеведа С.В. Козлова за счёт средств бюджета МО «</a:t>
            </a:r>
            <a:r>
              <a:rPr lang="ru-RU" sz="1600" dirty="0" err="1" smtClean="0">
                <a:latin typeface="Arial Narrow" pitchFamily="34" charset="0"/>
              </a:rPr>
              <a:t>Юшарский</a:t>
            </a:r>
            <a:r>
              <a:rPr lang="ru-RU" sz="1600" dirty="0" smtClean="0">
                <a:latin typeface="Arial Narrow" pitchFamily="34" charset="0"/>
              </a:rPr>
              <a:t> совет» (глава – Д.В. </a:t>
            </a:r>
            <a:r>
              <a:rPr lang="ru-RU" sz="1600" dirty="0" err="1" smtClean="0">
                <a:latin typeface="Arial Narrow" pitchFamily="34" charset="0"/>
              </a:rPr>
              <a:t>Вылка</a:t>
            </a:r>
            <a:r>
              <a:rPr lang="ru-RU" sz="1600" dirty="0" smtClean="0">
                <a:latin typeface="Arial Narrow" pitchFamily="34" charset="0"/>
              </a:rPr>
              <a:t>). </a:t>
            </a:r>
          </a:p>
          <a:p>
            <a:pPr algn="just"/>
            <a:endParaRPr lang="ru-RU" sz="1600" dirty="0" smtClean="0">
              <a:latin typeface="Arial Narrow" pitchFamily="34" charset="0"/>
            </a:endParaRPr>
          </a:p>
          <a:p>
            <a:pPr algn="just"/>
            <a:r>
              <a:rPr lang="ru-RU" sz="1600" dirty="0" smtClean="0">
                <a:latin typeface="Arial Narrow" pitchFamily="34" charset="0"/>
              </a:rPr>
              <a:t>Надпись на могильной плите гласит: </a:t>
            </a:r>
          </a:p>
          <a:p>
            <a:pPr algn="just"/>
            <a:r>
              <a:rPr lang="ru-RU" sz="1600" i="1" dirty="0" smtClean="0">
                <a:latin typeface="Arial Narrow" pitchFamily="34" charset="0"/>
              </a:rPr>
              <a:t>     «5 февраля 1938 года в условиях тумана потерпел катастрофу на острове Вайгач самолёт Беломорского авиаотряда «Сталь-2» СССР-Н114. </a:t>
            </a:r>
          </a:p>
          <a:p>
            <a:pPr algn="just"/>
            <a:r>
              <a:rPr lang="ru-RU" sz="1600" i="1" dirty="0" smtClean="0">
                <a:latin typeface="Arial Narrow" pitchFamily="34" charset="0"/>
              </a:rPr>
              <a:t>В результате аварии погибли:</a:t>
            </a:r>
            <a:endParaRPr lang="ru-RU" sz="1600" dirty="0" smtClean="0">
              <a:latin typeface="Arial Narrow" pitchFamily="34" charset="0"/>
            </a:endParaRPr>
          </a:p>
          <a:p>
            <a:pPr algn="just"/>
            <a:r>
              <a:rPr lang="ru-RU" sz="1600" i="1" dirty="0" smtClean="0">
                <a:latin typeface="Arial Narrow" pitchFamily="34" charset="0"/>
              </a:rPr>
              <a:t>Лётчик </a:t>
            </a:r>
            <a:r>
              <a:rPr lang="ru-RU" sz="1600" i="1" dirty="0" err="1" smtClean="0">
                <a:latin typeface="Arial Narrow" pitchFamily="34" charset="0"/>
              </a:rPr>
              <a:t>Шукайло</a:t>
            </a:r>
            <a:r>
              <a:rPr lang="ru-RU" sz="1600" i="1" dirty="0" smtClean="0">
                <a:latin typeface="Arial Narrow" pitchFamily="34" charset="0"/>
              </a:rPr>
              <a:t> Леонид Кириллович (1905–1938)</a:t>
            </a:r>
            <a:endParaRPr lang="ru-RU" sz="1600" dirty="0" smtClean="0">
              <a:latin typeface="Arial Narrow" pitchFamily="34" charset="0"/>
            </a:endParaRPr>
          </a:p>
          <a:p>
            <a:pPr algn="just"/>
            <a:r>
              <a:rPr lang="ru-RU" sz="1600" i="1" dirty="0" smtClean="0">
                <a:latin typeface="Arial Narrow" pitchFamily="34" charset="0"/>
              </a:rPr>
              <a:t>Бортмеханик </a:t>
            </a:r>
            <a:r>
              <a:rPr lang="ru-RU" sz="1600" i="1" dirty="0" err="1" smtClean="0">
                <a:latin typeface="Arial Narrow" pitchFamily="34" charset="0"/>
              </a:rPr>
              <a:t>Поклад</a:t>
            </a:r>
            <a:r>
              <a:rPr lang="ru-RU" sz="1600" i="1" dirty="0" smtClean="0">
                <a:latin typeface="Arial Narrow" pitchFamily="34" charset="0"/>
              </a:rPr>
              <a:t> Иван Павлович (1894–1938)</a:t>
            </a:r>
            <a:endParaRPr lang="ru-RU" sz="1600" dirty="0" smtClean="0">
              <a:latin typeface="Arial Narrow" pitchFamily="34" charset="0"/>
            </a:endParaRPr>
          </a:p>
          <a:p>
            <a:pPr algn="just"/>
            <a:r>
              <a:rPr lang="ru-RU" sz="1600" i="1" dirty="0" smtClean="0">
                <a:latin typeface="Arial Narrow" pitchFamily="34" charset="0"/>
              </a:rPr>
              <a:t>Бортрадист </a:t>
            </a:r>
            <a:r>
              <a:rPr lang="ru-RU" sz="1600" i="1" dirty="0" err="1" smtClean="0">
                <a:latin typeface="Arial Narrow" pitchFamily="34" charset="0"/>
              </a:rPr>
              <a:t>Ядрихинский</a:t>
            </a:r>
            <a:r>
              <a:rPr lang="ru-RU" sz="1600" i="1" dirty="0" smtClean="0">
                <a:latin typeface="Arial Narrow" pitchFamily="34" charset="0"/>
              </a:rPr>
              <a:t> А.П. (1938)</a:t>
            </a:r>
            <a:endParaRPr lang="ru-RU" sz="1600" dirty="0" smtClean="0">
              <a:latin typeface="Arial Narrow" pitchFamily="34" charset="0"/>
            </a:endParaRPr>
          </a:p>
          <a:p>
            <a:pPr algn="ctr"/>
            <a:r>
              <a:rPr lang="ru-RU" sz="1600" i="1" dirty="0" smtClean="0">
                <a:latin typeface="Arial Narrow" pitchFamily="34" charset="0"/>
              </a:rPr>
              <a:t>Вечная память полярным лётчикам –</a:t>
            </a:r>
          </a:p>
          <a:p>
            <a:pPr algn="ctr"/>
            <a:r>
              <a:rPr lang="ru-RU" sz="1600" i="1" dirty="0" smtClean="0">
                <a:latin typeface="Arial Narrow" pitchFamily="34" charset="0"/>
              </a:rPr>
              <a:t>первопроходцам арктических трасс!»</a:t>
            </a:r>
            <a:endParaRPr lang="ru-RU" sz="1600" dirty="0" smtClean="0">
              <a:latin typeface="Arial Narrow" pitchFamily="34" charset="0"/>
            </a:endParaRPr>
          </a:p>
          <a:p>
            <a:endParaRPr lang="ru-RU" dirty="0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431530" y="476672"/>
            <a:ext cx="58929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latin typeface="Arial Narrow" pitchFamily="34" charset="0"/>
              </a:rPr>
              <a:t>Увековечивание памяти лётчиков</a:t>
            </a:r>
            <a:endParaRPr lang="ru-RU" sz="32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3" descr="Изображение 112.jpg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6409" r="10044"/>
          <a:stretch>
            <a:fillRect/>
          </a:stretch>
        </p:blipFill>
        <p:spPr>
          <a:xfrm>
            <a:off x="0" y="0"/>
            <a:ext cx="9148763" cy="6858000"/>
          </a:xfrm>
          <a:prstGeom prst="rect">
            <a:avLst/>
          </a:prstGeom>
        </p:spPr>
      </p:pic>
      <p:pic>
        <p:nvPicPr>
          <p:cNvPr id="6" name="Рисунок 5" descr="C:\Users\admin\Desktop\Путилов.jpg"/>
          <p:cNvPicPr/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22000" contrast="20000"/>
          </a:blip>
          <a:srcRect/>
          <a:stretch>
            <a:fillRect/>
          </a:stretch>
        </p:blipFill>
        <p:spPr bwMode="auto">
          <a:xfrm>
            <a:off x="244001" y="1844824"/>
            <a:ext cx="2599807" cy="3428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691680" y="548680"/>
            <a:ext cx="57807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Конструкция самолёта «Сталь-2»</a:t>
            </a:r>
            <a:endParaRPr kumimoji="0" lang="ru-RU" sz="3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504" y="5661248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 Narrow" pitchFamily="34" charset="0"/>
              </a:rPr>
              <a:t>Инженер А.И. Путилов (1893–1979) главный конструктор самолёта «Сталь-2». Фотография 1931 г.</a:t>
            </a:r>
            <a:endParaRPr lang="ru-RU" sz="1600" dirty="0">
              <a:latin typeface="Arial Narrow" pitchFamily="34" charset="0"/>
            </a:endParaRPr>
          </a:p>
        </p:txBody>
      </p:sp>
      <p:pic>
        <p:nvPicPr>
          <p:cNvPr id="8194" name="Picture 2" descr="C:\Users\admin\Documents\Сборник РВИО\сборник2\Сталь-2_Статья\Untitled_Panorama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1640" y="1867640"/>
            <a:ext cx="6078170" cy="3361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635896" y="5661248"/>
            <a:ext cx="5112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Narrow" pitchFamily="34" charset="0"/>
              </a:rPr>
              <a:t>Чертёж из книги «Самолёт Сталь-2 МГ31-ф» (Москва, 1939 г.)</a:t>
            </a:r>
            <a:endParaRPr lang="ru-RU" sz="1600" dirty="0"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3" descr="Изображение 112.jpg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6409" r="10044"/>
          <a:stretch>
            <a:fillRect/>
          </a:stretch>
        </p:blipFill>
        <p:spPr>
          <a:xfrm>
            <a:off x="0" y="0"/>
            <a:ext cx="9148763" cy="6858000"/>
          </a:xfrm>
          <a:prstGeom prst="rect">
            <a:avLst/>
          </a:prstGeom>
        </p:spPr>
      </p:pic>
      <p:pic>
        <p:nvPicPr>
          <p:cNvPr id="5126" name="Picture 6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20000"/>
          </a:blip>
          <a:srcRect l="17754" t="45800" r="15047" b="18500"/>
          <a:stretch>
            <a:fillRect/>
          </a:stretch>
        </p:blipFill>
        <p:spPr bwMode="auto">
          <a:xfrm>
            <a:off x="895358" y="404664"/>
            <a:ext cx="7421058" cy="5256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51520" y="5877272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Arial Narrow" pitchFamily="34" charset="0"/>
              </a:rPr>
              <a:t>Сварные конструкции самолёта «Сталь-2» – первые самолётные конструкции, сваренные точечной электросваркой. Иллюстрация к статье </a:t>
            </a:r>
            <a:r>
              <a:rPr lang="ru-RU" sz="1600" dirty="0" smtClean="0">
                <a:latin typeface="Arial Narrow" pitchFamily="34" charset="0"/>
              </a:rPr>
              <a:t>А.И. Путилова </a:t>
            </a:r>
            <a:r>
              <a:rPr lang="ru-RU" sz="1600" dirty="0" smtClean="0">
                <a:latin typeface="Arial Narrow" pitchFamily="34" charset="0"/>
              </a:rPr>
              <a:t>«Самолёт «Сталь-2». Новое направление в конструкции стальных самолётов» в книге «Самолёт «Сталь-2» (Москва, 1932 г.)</a:t>
            </a:r>
            <a:endParaRPr lang="ru-RU" sz="1600" dirty="0"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3" descr="Изображение 112.jpg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6409" r="10044"/>
          <a:stretch>
            <a:fillRect/>
          </a:stretch>
        </p:blipFill>
        <p:spPr>
          <a:xfrm>
            <a:off x="0" y="0"/>
            <a:ext cx="9148763" cy="6858000"/>
          </a:xfrm>
          <a:prstGeom prst="rect">
            <a:avLst/>
          </a:prstGeom>
        </p:spPr>
      </p:pic>
      <p:pic>
        <p:nvPicPr>
          <p:cNvPr id="6145" name="Picture 1" descr="M:\Арктический музей\Библиотеки\Сталь-2 1932г\IMG_294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lum bright="10000" contrast="10000"/>
          </a:blip>
          <a:srcRect l="9354" t="3801" r="5247" b="8001"/>
          <a:stretch>
            <a:fillRect/>
          </a:stretch>
        </p:blipFill>
        <p:spPr bwMode="auto">
          <a:xfrm>
            <a:off x="107504" y="188640"/>
            <a:ext cx="2723445" cy="3750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C:\Users\admin\Documents\Сборник РВИО\сборник2\Сталь-2_Статья\Облож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9226" y="188640"/>
            <a:ext cx="2668443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3059832" y="188640"/>
            <a:ext cx="2828717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C:\Users\admin\Desktop\006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7704" y="4005064"/>
            <a:ext cx="2059183" cy="2852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9" name="Picture 5" descr="C:\Users\admin\Desktop\006_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4005064"/>
            <a:ext cx="2011586" cy="2852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020272" y="4869160"/>
            <a:ext cx="19442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Narrow" pitchFamily="34" charset="0"/>
              </a:rPr>
              <a:t>Книги о самолёте «Сталь-2» и обложки журналов 1932 г. с изображением воздушного судна</a:t>
            </a:r>
            <a:endParaRPr lang="ru-RU" sz="1600" dirty="0"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 112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6409" r="10044"/>
          <a:stretch>
            <a:fillRect/>
          </a:stretch>
        </p:blipFill>
        <p:spPr>
          <a:xfrm>
            <a:off x="0" y="0"/>
            <a:ext cx="9148763" cy="6858000"/>
          </a:xfrm>
        </p:spPr>
      </p:pic>
      <p:pic>
        <p:nvPicPr>
          <p:cNvPr id="3" name="Рисунок 2" descr="C:\Users\admin\Desktop\Шварц.jpg"/>
          <p:cNvPicPr/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323528" y="3717032"/>
            <a:ext cx="2330786" cy="314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915816" y="4365104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Narrow" pitchFamily="34" charset="0"/>
              </a:rPr>
              <a:t>Лётчик-испытатель Э.И. Шварц (1893–1977). Фотография 1931 г.</a:t>
            </a:r>
          </a:p>
          <a:p>
            <a:endParaRPr lang="ru-RU" sz="1600" dirty="0" smtClean="0">
              <a:latin typeface="Arial Narrow" pitchFamily="34" charset="0"/>
            </a:endParaRPr>
          </a:p>
          <a:p>
            <a:endParaRPr lang="ru-RU" sz="1600" dirty="0" smtClean="0">
              <a:latin typeface="Arial Narrow" pitchFamily="34" charset="0"/>
            </a:endParaRPr>
          </a:p>
          <a:p>
            <a:endParaRPr lang="ru-RU" sz="1600" dirty="0" smtClean="0">
              <a:latin typeface="Arial Narrow" pitchFamily="34" charset="0"/>
            </a:endParaRPr>
          </a:p>
          <a:p>
            <a:r>
              <a:rPr lang="ru-RU" sz="1600" dirty="0" smtClean="0">
                <a:latin typeface="Arial Narrow" pitchFamily="34" charset="0"/>
              </a:rPr>
              <a:t>	Фотографии и статья были 	опубликованы в № 12  журнала 	«Гражданская  авиация» за 1931 	год</a:t>
            </a:r>
            <a:endParaRPr lang="ru-RU" sz="1600" dirty="0">
              <a:latin typeface="Arial Narrow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4178" y="260648"/>
            <a:ext cx="91157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Первый полёт самолёта «Сталь-2» 11 октября 1931 г.</a:t>
            </a:r>
            <a:endParaRPr kumimoji="0" lang="ru-RU" sz="3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7" name="Picture 1" descr="C:\Users\admin\Pictures\архив\РНБ журналы\Гражданская авиация 1931-1932\IMG_312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/>
          </a:blip>
          <a:srcRect l="2725" t="4851" r="1989" b="57350"/>
          <a:stretch>
            <a:fillRect/>
          </a:stretch>
        </p:blipFill>
        <p:spPr bwMode="auto">
          <a:xfrm>
            <a:off x="107504" y="980728"/>
            <a:ext cx="8954995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Изображение 112.jpg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6409" r="10044"/>
          <a:stretch>
            <a:fillRect/>
          </a:stretch>
        </p:blipFill>
        <p:spPr>
          <a:xfrm>
            <a:off x="0" y="0"/>
            <a:ext cx="9148763" cy="6858000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63688" y="116632"/>
            <a:ext cx="56300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«Русское чудо страны Советов»</a:t>
            </a:r>
            <a:endParaRPr kumimoji="0" lang="ru-RU" sz="3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2050" name="Picture 2" descr="C:\Users\admin\Documents\Сборник РВИО\сборник2\Сталь-2_Статья\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764704"/>
            <a:ext cx="8096250" cy="53530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1520" y="6228601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 Narrow" pitchFamily="34" charset="0"/>
              </a:rPr>
              <a:t>Сварная конструкция самолёта «Сталь-2» (слева) демонстрируется на</a:t>
            </a:r>
          </a:p>
          <a:p>
            <a:pPr algn="ctr"/>
            <a:r>
              <a:rPr lang="ru-RU" sz="1600" dirty="0" smtClean="0">
                <a:latin typeface="Arial Narrow" pitchFamily="34" charset="0"/>
              </a:rPr>
              <a:t>Всемирной авиационной выставке в Париже. 1934 г.</a:t>
            </a:r>
            <a:endParaRPr lang="ru-RU" sz="1600" dirty="0"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Изображение 112.jpg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6409" r="10044"/>
          <a:stretch>
            <a:fillRect/>
          </a:stretch>
        </p:blipFill>
        <p:spPr>
          <a:xfrm>
            <a:off x="0" y="0"/>
            <a:ext cx="9148763" cy="685800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035108" y="47526"/>
            <a:ext cx="466826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latin typeface="Arial Narrow" pitchFamily="34" charset="0"/>
              </a:rPr>
              <a:t>Основные характеристики</a:t>
            </a:r>
          </a:p>
          <a:p>
            <a:pPr algn="ctr"/>
            <a:r>
              <a:rPr lang="ru-RU" sz="3200" b="1" dirty="0" smtClean="0">
                <a:latin typeface="Arial Narrow" pitchFamily="34" charset="0"/>
              </a:rPr>
              <a:t> самолёта «Сталь-2»</a:t>
            </a:r>
            <a:endParaRPr lang="ru-RU" sz="3200" dirty="0" smtClean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196752"/>
            <a:ext cx="70567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Narrow" pitchFamily="34" charset="0"/>
              </a:rPr>
              <a:t>Размах крыла, м                               15,20</a:t>
            </a:r>
          </a:p>
          <a:p>
            <a:r>
              <a:rPr lang="ru-RU" sz="1600" dirty="0" smtClean="0">
                <a:latin typeface="Arial Narrow" pitchFamily="34" charset="0"/>
              </a:rPr>
              <a:t>Длина, м                                             9,74</a:t>
            </a:r>
          </a:p>
          <a:p>
            <a:r>
              <a:rPr lang="ru-RU" sz="1600" dirty="0" smtClean="0">
                <a:latin typeface="Arial Narrow" pitchFamily="34" charset="0"/>
              </a:rPr>
              <a:t>Тип двигателя                                   1 ПД МГ-31, М-26, </a:t>
            </a:r>
            <a:r>
              <a:rPr lang="ru-RU" sz="1600" dirty="0" err="1" smtClean="0">
                <a:latin typeface="Arial Narrow" pitchFamily="34" charset="0"/>
              </a:rPr>
              <a:t>Wright</a:t>
            </a:r>
            <a:r>
              <a:rPr lang="ru-RU" sz="1600" dirty="0" smtClean="0">
                <a:latin typeface="Arial Narrow" pitchFamily="34" charset="0"/>
              </a:rPr>
              <a:t> J-6-7</a:t>
            </a:r>
          </a:p>
          <a:p>
            <a:r>
              <a:rPr lang="ru-RU" sz="1600" dirty="0" smtClean="0">
                <a:latin typeface="Arial Narrow" pitchFamily="34" charset="0"/>
              </a:rPr>
              <a:t>Мощность                                          1 </a:t>
            </a:r>
            <a:r>
              <a:rPr lang="ru-RU" sz="1600" dirty="0" err="1" smtClean="0">
                <a:latin typeface="Arial Narrow" pitchFamily="34" charset="0"/>
              </a:rPr>
              <a:t>х</a:t>
            </a:r>
            <a:r>
              <a:rPr lang="ru-RU" sz="1600" dirty="0" smtClean="0">
                <a:latin typeface="Arial Narrow" pitchFamily="34" charset="0"/>
              </a:rPr>
              <a:t> 300</a:t>
            </a:r>
          </a:p>
          <a:p>
            <a:r>
              <a:rPr lang="ru-RU" sz="1600" dirty="0" smtClean="0">
                <a:latin typeface="Arial Narrow" pitchFamily="34" charset="0"/>
              </a:rPr>
              <a:t>Максимальная скорость, км/ч</a:t>
            </a:r>
          </a:p>
          <a:p>
            <a:r>
              <a:rPr lang="ru-RU" sz="1600" dirty="0" smtClean="0">
                <a:latin typeface="Arial Narrow" pitchFamily="34" charset="0"/>
              </a:rPr>
              <a:t>	у земли                           200</a:t>
            </a:r>
          </a:p>
          <a:p>
            <a:r>
              <a:rPr lang="ru-RU" sz="1600" dirty="0" smtClean="0">
                <a:latin typeface="Arial Narrow" pitchFamily="34" charset="0"/>
              </a:rPr>
              <a:t>	на высоте                       170</a:t>
            </a:r>
          </a:p>
          <a:p>
            <a:r>
              <a:rPr lang="ru-RU" sz="1600" dirty="0" smtClean="0">
                <a:latin typeface="Arial Narrow" pitchFamily="34" charset="0"/>
              </a:rPr>
              <a:t>Практическая дальность, км            750</a:t>
            </a:r>
          </a:p>
          <a:p>
            <a:r>
              <a:rPr lang="ru-RU" sz="1600" dirty="0" smtClean="0">
                <a:latin typeface="Arial Narrow" pitchFamily="34" charset="0"/>
              </a:rPr>
              <a:t>Практический потолок, м                  5760</a:t>
            </a:r>
          </a:p>
          <a:p>
            <a:r>
              <a:rPr lang="ru-RU" sz="1600" dirty="0" smtClean="0">
                <a:latin typeface="Arial Narrow" pitchFamily="34" charset="0"/>
              </a:rPr>
              <a:t>Масса, кг:</a:t>
            </a:r>
          </a:p>
          <a:p>
            <a:r>
              <a:rPr lang="ru-RU" sz="1600" dirty="0" smtClean="0">
                <a:latin typeface="Arial Narrow" pitchFamily="34" charset="0"/>
              </a:rPr>
              <a:t>	пустого самолёта              1120</a:t>
            </a:r>
          </a:p>
          <a:p>
            <a:r>
              <a:rPr lang="ru-RU" sz="1600" dirty="0" smtClean="0">
                <a:latin typeface="Arial Narrow" pitchFamily="34" charset="0"/>
              </a:rPr>
              <a:t>	максимальная взлётная   1800</a:t>
            </a:r>
          </a:p>
          <a:p>
            <a:r>
              <a:rPr lang="ru-RU" sz="1600" dirty="0" smtClean="0">
                <a:latin typeface="Arial Narrow" pitchFamily="34" charset="0"/>
              </a:rPr>
              <a:t>Экипаж, чел.:                                          1	</a:t>
            </a:r>
          </a:p>
          <a:p>
            <a:r>
              <a:rPr lang="ru-RU" sz="1600" dirty="0" smtClean="0">
                <a:latin typeface="Arial Narrow" pitchFamily="34" charset="0"/>
              </a:rPr>
              <a:t>Полезная нагрузка:                                4 пассажира или 730 кг груза</a:t>
            </a:r>
          </a:p>
          <a:p>
            <a:endParaRPr lang="ru-RU" sz="1600" dirty="0">
              <a:latin typeface="Arial Narrow" pitchFamily="34" charset="0"/>
            </a:endParaRPr>
          </a:p>
        </p:txBody>
      </p:sp>
      <p:pic>
        <p:nvPicPr>
          <p:cNvPr id="4097" name="Picture 1" descr="C:\Users\admin\Documents\Сборник РВИО\сборник2\Сталь-2_Статья\00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196752"/>
            <a:ext cx="3096344" cy="4395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779912" y="5661248"/>
            <a:ext cx="5364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Narrow" pitchFamily="34" charset="0"/>
              </a:rPr>
              <a:t>Почтовая марка СССР «Авиапочта. Самолёт «Сталь-2». 1931 г.»</a:t>
            </a:r>
          </a:p>
          <a:p>
            <a:r>
              <a:rPr lang="ru-RU" sz="1600" dirty="0" smtClean="0">
                <a:latin typeface="Arial Narrow" pitchFamily="34" charset="0"/>
              </a:rPr>
              <a:t>Серия «История отечественного авиастроения» худ. Е. </a:t>
            </a:r>
            <a:r>
              <a:rPr lang="ru-RU" sz="1600" dirty="0" err="1" smtClean="0">
                <a:latin typeface="Arial Narrow" pitchFamily="34" charset="0"/>
              </a:rPr>
              <a:t>Анискин</a:t>
            </a:r>
            <a:r>
              <a:rPr lang="ru-RU" sz="1600" dirty="0" smtClean="0">
                <a:latin typeface="Arial Narrow" pitchFamily="34" charset="0"/>
              </a:rPr>
              <a:t>, </a:t>
            </a:r>
            <a:r>
              <a:rPr lang="ru-RU" sz="1600" dirty="0" err="1" smtClean="0">
                <a:latin typeface="Arial Narrow" pitchFamily="34" charset="0"/>
              </a:rPr>
              <a:t>грав</a:t>
            </a:r>
            <a:r>
              <a:rPr lang="ru-RU" sz="1600" dirty="0" smtClean="0">
                <a:latin typeface="Arial Narrow" pitchFamily="34" charset="0"/>
              </a:rPr>
              <a:t>. И. Мокроусов, М. </a:t>
            </a:r>
            <a:r>
              <a:rPr lang="ru-RU" sz="1600" dirty="0" err="1" smtClean="0">
                <a:latin typeface="Arial Narrow" pitchFamily="34" charset="0"/>
              </a:rPr>
              <a:t>Сильянова</a:t>
            </a:r>
            <a:r>
              <a:rPr lang="ru-RU" sz="1600" dirty="0" smtClean="0">
                <a:latin typeface="Arial Narrow" pitchFamily="34" charset="0"/>
              </a:rPr>
              <a:t>, В. Савельев. 1978 г.</a:t>
            </a:r>
            <a:endParaRPr lang="ru-RU" sz="1600" dirty="0"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 112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6409" r="10044"/>
          <a:stretch>
            <a:fillRect/>
          </a:stretch>
        </p:blipFill>
        <p:spPr>
          <a:xfrm>
            <a:off x="0" y="0"/>
            <a:ext cx="9148763" cy="6858000"/>
          </a:xfr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115616" y="188640"/>
            <a:ext cx="68275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3200" b="1" dirty="0" smtClean="0">
                <a:latin typeface="Arial Narrow" pitchFamily="34" charset="0"/>
              </a:rPr>
              <a:t>«Сталь-2» в составе полярной авиации</a:t>
            </a:r>
            <a:endParaRPr lang="ru-RU" sz="3200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836712"/>
            <a:ext cx="89289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Narrow" pitchFamily="34" charset="0"/>
              </a:rPr>
              <a:t>Всего в полярной авиации второй половины 1930-х – начале 1940-х гг. известны </a:t>
            </a:r>
            <a:r>
              <a:rPr lang="ru-RU" sz="1600" b="1" dirty="0" smtClean="0">
                <a:latin typeface="Arial Narrow" pitchFamily="34" charset="0"/>
              </a:rPr>
              <a:t>шесть самолётов «Сталь-2»</a:t>
            </a:r>
            <a:r>
              <a:rPr lang="ru-RU" sz="1600" dirty="0" smtClean="0">
                <a:latin typeface="Arial Narrow" pitchFamily="34" charset="0"/>
              </a:rPr>
              <a:t>. Их номера: </a:t>
            </a:r>
            <a:r>
              <a:rPr lang="ru-RU" sz="1600" b="1" dirty="0" smtClean="0">
                <a:latin typeface="Arial Narrow" pitchFamily="34" charset="0"/>
              </a:rPr>
              <a:t>Н71</a:t>
            </a:r>
            <a:r>
              <a:rPr lang="ru-RU" sz="1600" b="1" dirty="0" smtClean="0">
                <a:latin typeface="Arial Narrow" pitchFamily="34" charset="0"/>
              </a:rPr>
              <a:t>, </a:t>
            </a:r>
            <a:r>
              <a:rPr lang="ru-RU" sz="1600" b="1" dirty="0" smtClean="0">
                <a:latin typeface="Arial Narrow" pitchFamily="34" charset="0"/>
              </a:rPr>
              <a:t>Н113</a:t>
            </a:r>
            <a:r>
              <a:rPr lang="ru-RU" sz="1600" b="1" dirty="0" smtClean="0">
                <a:latin typeface="Arial Narrow" pitchFamily="34" charset="0"/>
              </a:rPr>
              <a:t>, </a:t>
            </a:r>
            <a:r>
              <a:rPr lang="ru-RU" sz="1600" b="1" dirty="0" smtClean="0">
                <a:latin typeface="Arial Narrow" pitchFamily="34" charset="0"/>
              </a:rPr>
              <a:t>Н114</a:t>
            </a:r>
            <a:r>
              <a:rPr lang="ru-RU" sz="1600" b="1" dirty="0" smtClean="0">
                <a:latin typeface="Arial Narrow" pitchFamily="34" charset="0"/>
              </a:rPr>
              <a:t>, </a:t>
            </a:r>
            <a:r>
              <a:rPr lang="ru-RU" sz="1600" b="1" dirty="0" smtClean="0">
                <a:latin typeface="Arial Narrow" pitchFamily="34" charset="0"/>
              </a:rPr>
              <a:t>Н252</a:t>
            </a:r>
            <a:r>
              <a:rPr lang="ru-RU" sz="1600" b="1" dirty="0" smtClean="0">
                <a:latin typeface="Arial Narrow" pitchFamily="34" charset="0"/>
              </a:rPr>
              <a:t>, </a:t>
            </a:r>
            <a:r>
              <a:rPr lang="ru-RU" sz="1600" b="1" dirty="0" smtClean="0">
                <a:latin typeface="Arial Narrow" pitchFamily="34" charset="0"/>
              </a:rPr>
              <a:t>Н253 </a:t>
            </a:r>
            <a:r>
              <a:rPr lang="ru-RU" sz="1600" b="1" dirty="0" smtClean="0">
                <a:latin typeface="Arial Narrow" pitchFamily="34" charset="0"/>
              </a:rPr>
              <a:t>и </a:t>
            </a:r>
            <a:r>
              <a:rPr lang="ru-RU" sz="1600" b="1" dirty="0" smtClean="0">
                <a:latin typeface="Arial Narrow" pitchFamily="34" charset="0"/>
              </a:rPr>
              <a:t>Н254</a:t>
            </a:r>
            <a:r>
              <a:rPr lang="ru-RU" sz="1600" dirty="0" smtClean="0">
                <a:latin typeface="Arial Narrow" pitchFamily="34" charset="0"/>
              </a:rPr>
              <a:t>. Часть их входила в Беломорский авиаотряд (после его консервации – в Московскую авиагруппу) Управления полярной авиации </a:t>
            </a:r>
            <a:r>
              <a:rPr lang="ru-RU" sz="1600" dirty="0" err="1" smtClean="0">
                <a:latin typeface="Arial Narrow" pitchFamily="34" charset="0"/>
              </a:rPr>
              <a:t>Главсевморпути</a:t>
            </a:r>
            <a:r>
              <a:rPr lang="ru-RU" sz="1600" dirty="0" smtClean="0">
                <a:latin typeface="Arial Narrow" pitchFamily="34" charset="0"/>
              </a:rPr>
              <a:t>, два самолёта работали в 1939 г. в составе Челюскинского </a:t>
            </a:r>
            <a:r>
              <a:rPr lang="ru-RU" sz="1600" dirty="0" err="1" smtClean="0">
                <a:latin typeface="Arial Narrow" pitchFamily="34" charset="0"/>
              </a:rPr>
              <a:t>авиазвена</a:t>
            </a:r>
            <a:r>
              <a:rPr lang="ru-RU" sz="1600" dirty="0" smtClean="0">
                <a:latin typeface="Arial Narrow" pitchFamily="34" charset="0"/>
              </a:rPr>
              <a:t>. В УПА ГУСМП самолёты «Сталь-2» имели оранжево-синюю или оранжево-красную ливрею, на фюзеляж большинства машин наносилась надпись «</a:t>
            </a:r>
            <a:r>
              <a:rPr lang="ru-RU" sz="1600" dirty="0" err="1" smtClean="0">
                <a:latin typeface="Arial Narrow" pitchFamily="34" charset="0"/>
              </a:rPr>
              <a:t>Авиаарктика</a:t>
            </a:r>
            <a:r>
              <a:rPr lang="ru-RU" sz="1600" dirty="0" smtClean="0">
                <a:latin typeface="Arial Narrow" pitchFamily="34" charset="0"/>
              </a:rPr>
              <a:t>».</a:t>
            </a:r>
            <a:endParaRPr lang="ru-RU" sz="1600" dirty="0">
              <a:latin typeface="Arial Narrow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a:blip>
          <a:stretch>
            <a:fillRect/>
          </a:stretch>
        </p:blipFill>
        <p:spPr>
          <a:xfrm>
            <a:off x="0" y="2276872"/>
            <a:ext cx="9144000" cy="39156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560" y="6381328"/>
            <a:ext cx="8064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 Narrow" pitchFamily="34" charset="0"/>
              </a:rPr>
              <a:t>«Сталь-2» СССР-Н114 в ливрее УПА ГУСМП. Реконструкция В. Золотова</a:t>
            </a:r>
            <a:endParaRPr lang="ru-RU" sz="1600" dirty="0"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3" descr="Изображение 112.jpg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6409" r="10044"/>
          <a:stretch>
            <a:fillRect/>
          </a:stretch>
        </p:blipFill>
        <p:spPr>
          <a:xfrm>
            <a:off x="0" y="0"/>
            <a:ext cx="914876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836712"/>
            <a:ext cx="36724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Arial Narrow" pitchFamily="34" charset="0"/>
              </a:rPr>
              <a:t>Самолёт «Сталь-2» СССР-Н114 имел заводской номер 236 и был принят в эксплуатацию 4 февраля 1936 г. В составе полярной авиации ГУСМП самолёт был приписан к Беломорскому авиаотряду. Основная работа </a:t>
            </a:r>
            <a:r>
              <a:rPr lang="ru-RU" sz="1600" dirty="0" smtClean="0">
                <a:latin typeface="Arial Narrow" pitchFamily="34" charset="0"/>
              </a:rPr>
              <a:t>Н114 </a:t>
            </a:r>
            <a:r>
              <a:rPr lang="ru-RU" sz="1600" dirty="0" smtClean="0">
                <a:latin typeface="Arial Narrow" pitchFamily="34" charset="0"/>
              </a:rPr>
              <a:t>была связана со зверобойными промыслами (разведка залёжек).</a:t>
            </a:r>
            <a:endParaRPr lang="ru-RU" sz="1600" dirty="0">
              <a:latin typeface="Arial Narrow" pitchFamily="34" charset="0"/>
            </a:endParaRPr>
          </a:p>
        </p:txBody>
      </p:sp>
      <p:pic>
        <p:nvPicPr>
          <p:cNvPr id="6" name="Рисунок 5" descr="C:\Users\admin\Documents\Сборник РВИО\сборник2\Сталь-2_Илл\Сталь 2.ЭкипажиН113иН1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068960"/>
            <a:ext cx="4797985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076056" y="4751273"/>
            <a:ext cx="3960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Narrow" pitchFamily="34" charset="0"/>
              </a:rPr>
              <a:t>Экипажи самолётов </a:t>
            </a:r>
            <a:r>
              <a:rPr lang="ru-RU" sz="1600" dirty="0" smtClean="0">
                <a:latin typeface="Arial Narrow" pitchFamily="34" charset="0"/>
              </a:rPr>
              <a:t>Н113 </a:t>
            </a:r>
            <a:r>
              <a:rPr lang="ru-RU" sz="1600" dirty="0" smtClean="0">
                <a:latin typeface="Arial Narrow" pitchFamily="34" charset="0"/>
              </a:rPr>
              <a:t>и </a:t>
            </a:r>
            <a:r>
              <a:rPr lang="ru-RU" sz="1600" dirty="0" smtClean="0">
                <a:latin typeface="Arial Narrow" pitchFamily="34" charset="0"/>
              </a:rPr>
              <a:t>Н114 </a:t>
            </a:r>
            <a:r>
              <a:rPr lang="ru-RU" sz="1600" dirty="0" smtClean="0">
                <a:latin typeface="Arial Narrow" pitchFamily="34" charset="0"/>
              </a:rPr>
              <a:t>Беломорского отряда УПА ГУСМП с командиром отряда И.Ф. Скворцовым (2-й слева в 1-м ряду) и начальником Архангельского территориального управления Н.Н. Кузьминым (3-й слева в 1-м ряду). 1936–1937 гг. Из фондов НУК «Музей авиации Севера»</a:t>
            </a:r>
            <a:endParaRPr lang="ru-RU" sz="1600" dirty="0">
              <a:latin typeface="Arial Narrow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483768" y="188640"/>
            <a:ext cx="38242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latin typeface="Arial Narrow" pitchFamily="34" charset="0"/>
              </a:rPr>
              <a:t>«Сталь-2» СССР-Н114</a:t>
            </a:r>
          </a:p>
        </p:txBody>
      </p:sp>
      <p:pic>
        <p:nvPicPr>
          <p:cNvPr id="21506" name="Picture 2" descr="C:\Users\admin\Documents\Сборник РВИО\сборник2\Сталь-2_Статья\00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2879" y="764704"/>
            <a:ext cx="4731609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220072" y="3573016"/>
            <a:ext cx="39239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Narrow" pitchFamily="34" charset="0"/>
              </a:rPr>
              <a:t>«Сталь-2» СССР-Н114. 1937(?) г. Из фондов НУК «Музей авиации Севера»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983</Words>
  <Application>Microsoft Office PowerPoint</Application>
  <PresentationFormat>Экран (4:3)</PresentationFormat>
  <Paragraphs>86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«Сталь-2» СССР-Н114 – судьба самолёта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34</cp:revision>
  <dcterms:created xsi:type="dcterms:W3CDTF">2018-04-23T08:09:04Z</dcterms:created>
  <dcterms:modified xsi:type="dcterms:W3CDTF">2018-04-26T10:01:40Z</dcterms:modified>
</cp:coreProperties>
</file>