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119"/>
  </p:notesMasterIdLst>
  <p:sldIdLst>
    <p:sldId id="304" r:id="rId2"/>
    <p:sldId id="311" r:id="rId3"/>
    <p:sldId id="392" r:id="rId4"/>
    <p:sldId id="403" r:id="rId5"/>
    <p:sldId id="404" r:id="rId6"/>
    <p:sldId id="388" r:id="rId7"/>
    <p:sldId id="402" r:id="rId8"/>
    <p:sldId id="390" r:id="rId9"/>
    <p:sldId id="397" r:id="rId10"/>
    <p:sldId id="399" r:id="rId11"/>
    <p:sldId id="401" r:id="rId12"/>
    <p:sldId id="386" r:id="rId13"/>
    <p:sldId id="405" r:id="rId14"/>
    <p:sldId id="395" r:id="rId15"/>
    <p:sldId id="385" r:id="rId16"/>
    <p:sldId id="393" r:id="rId17"/>
    <p:sldId id="316" r:id="rId18"/>
    <p:sldId id="261" r:id="rId19"/>
    <p:sldId id="262" r:id="rId20"/>
    <p:sldId id="317" r:id="rId21"/>
    <p:sldId id="338" r:id="rId22"/>
    <p:sldId id="319" r:id="rId23"/>
    <p:sldId id="320" r:id="rId24"/>
    <p:sldId id="350" r:id="rId25"/>
    <p:sldId id="351" r:id="rId26"/>
    <p:sldId id="331" r:id="rId27"/>
    <p:sldId id="378" r:id="rId28"/>
    <p:sldId id="379" r:id="rId29"/>
    <p:sldId id="321" r:id="rId30"/>
    <p:sldId id="322" r:id="rId31"/>
    <p:sldId id="323" r:id="rId32"/>
    <p:sldId id="324" r:id="rId33"/>
    <p:sldId id="264" r:id="rId34"/>
    <p:sldId id="384" r:id="rId35"/>
    <p:sldId id="341" r:id="rId36"/>
    <p:sldId id="343" r:id="rId37"/>
    <p:sldId id="327" r:id="rId38"/>
    <p:sldId id="337" r:id="rId39"/>
    <p:sldId id="353" r:id="rId40"/>
    <p:sldId id="354" r:id="rId41"/>
    <p:sldId id="345" r:id="rId42"/>
    <p:sldId id="344" r:id="rId43"/>
    <p:sldId id="355" r:id="rId44"/>
    <p:sldId id="356" r:id="rId45"/>
    <p:sldId id="329" r:id="rId46"/>
    <p:sldId id="328" r:id="rId47"/>
    <p:sldId id="265" r:id="rId48"/>
    <p:sldId id="266" r:id="rId49"/>
    <p:sldId id="377" r:id="rId50"/>
    <p:sldId id="297" r:id="rId51"/>
    <p:sldId id="363" r:id="rId52"/>
    <p:sldId id="364" r:id="rId53"/>
    <p:sldId id="295" r:id="rId54"/>
    <p:sldId id="309" r:id="rId55"/>
    <p:sldId id="310" r:id="rId56"/>
    <p:sldId id="365" r:id="rId57"/>
    <p:sldId id="366" r:id="rId58"/>
    <p:sldId id="367" r:id="rId59"/>
    <p:sldId id="368" r:id="rId60"/>
    <p:sldId id="369" r:id="rId61"/>
    <p:sldId id="296" r:id="rId62"/>
    <p:sldId id="318" r:id="rId63"/>
    <p:sldId id="370" r:id="rId64"/>
    <p:sldId id="371" r:id="rId65"/>
    <p:sldId id="372" r:id="rId66"/>
    <p:sldId id="373" r:id="rId67"/>
    <p:sldId id="374" r:id="rId68"/>
    <p:sldId id="336" r:id="rId69"/>
    <p:sldId id="333" r:id="rId70"/>
    <p:sldId id="334" r:id="rId71"/>
    <p:sldId id="298" r:id="rId72"/>
    <p:sldId id="332" r:id="rId73"/>
    <p:sldId id="300" r:id="rId74"/>
    <p:sldId id="267" r:id="rId75"/>
    <p:sldId id="268" r:id="rId76"/>
    <p:sldId id="269" r:id="rId77"/>
    <p:sldId id="270" r:id="rId78"/>
    <p:sldId id="271" r:id="rId79"/>
    <p:sldId id="358" r:id="rId80"/>
    <p:sldId id="359" r:id="rId81"/>
    <p:sldId id="361" r:id="rId82"/>
    <p:sldId id="360" r:id="rId83"/>
    <p:sldId id="272" r:id="rId84"/>
    <p:sldId id="291" r:id="rId85"/>
    <p:sldId id="301" r:id="rId86"/>
    <p:sldId id="339" r:id="rId87"/>
    <p:sldId id="330" r:id="rId88"/>
    <p:sldId id="302" r:id="rId89"/>
    <p:sldId id="357" r:id="rId90"/>
    <p:sldId id="299" r:id="rId91"/>
    <p:sldId id="335" r:id="rId92"/>
    <p:sldId id="293" r:id="rId93"/>
    <p:sldId id="294" r:id="rId94"/>
    <p:sldId id="303" r:id="rId95"/>
    <p:sldId id="273" r:id="rId96"/>
    <p:sldId id="274" r:id="rId97"/>
    <p:sldId id="275" r:id="rId98"/>
    <p:sldId id="276" r:id="rId99"/>
    <p:sldId id="277" r:id="rId100"/>
    <p:sldId id="326" r:id="rId101"/>
    <p:sldId id="278" r:id="rId102"/>
    <p:sldId id="279" r:id="rId103"/>
    <p:sldId id="280" r:id="rId104"/>
    <p:sldId id="292" r:id="rId105"/>
    <p:sldId id="283" r:id="rId106"/>
    <p:sldId id="362" r:id="rId107"/>
    <p:sldId id="284" r:id="rId108"/>
    <p:sldId id="285" r:id="rId109"/>
    <p:sldId id="286" r:id="rId110"/>
    <p:sldId id="287" r:id="rId111"/>
    <p:sldId id="289" r:id="rId112"/>
    <p:sldId id="349" r:id="rId113"/>
    <p:sldId id="348" r:id="rId114"/>
    <p:sldId id="346" r:id="rId115"/>
    <p:sldId id="347" r:id="rId116"/>
    <p:sldId id="375" r:id="rId117"/>
    <p:sldId id="376" r:id="rId1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-7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FEF84-0FAB-4DFA-9711-75960C0543EC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5A30A-9337-4B48-8C2A-8E2FA95022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791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68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695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061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29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423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386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95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49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375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071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F0D0-078A-47C5-A7EC-8BE6A69EB151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1A44-2038-43E7-9DBE-8054F71C3D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001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4564" y="2223655"/>
            <a:ext cx="93643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П.А. Головнин</a:t>
            </a:r>
            <a:endParaRPr lang="ru-RU" sz="1500" dirty="0" smtClean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Исследователь Арктики  </a:t>
            </a: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-    	лейтенант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П.Ф. Анжу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AutoShape 2" descr="Памятник адмиралу П.И. Рикор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24" name="AutoShape 4" descr="Памятник адмиралу П.И. Рикор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25" name="Picture 5" descr="D:\Мои документы\7647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83" y="314035"/>
            <a:ext cx="9610681" cy="6086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 8 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23" y="65724"/>
            <a:ext cx="4583068" cy="669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433925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67202" y="54700"/>
            <a:ext cx="71075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70241183"/>
              </p:ext>
            </p:extLst>
          </p:nvPr>
        </p:nvGraphicFramePr>
        <p:xfrm>
          <a:off x="4267202" y="54702"/>
          <a:ext cx="3781980" cy="6803298"/>
        </p:xfrm>
        <a:graphic>
          <a:graphicData uri="http://schemas.openxmlformats.org/presentationml/2006/ole">
            <p:oleObj spid="_x0000_s24581" r:id="rId3" imgW="4578181" imgH="8241997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280611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фото 2 герб Головниных (Богдан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626" y="1145586"/>
            <a:ext cx="3998912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491" y="1145586"/>
            <a:ext cx="4085714" cy="4085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0373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olovninAV_rodoslov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38" y="8013"/>
            <a:ext cx="8407717" cy="68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44987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Мои документы\Рязань-240 25.05.2016 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olovninAV_knig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13" y="0"/>
            <a:ext cx="4879158" cy="6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98843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90" y="426026"/>
            <a:ext cx="4023880" cy="57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то 6 Gulynki_memDoskaAVGolovnin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366973"/>
            <a:ext cx="3992681" cy="563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4564" y="5985163"/>
            <a:ext cx="10474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Памятная доска А.В. Головнину в с. Гулынки Рязанской области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2650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музей АВГ в Гулынка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0"/>
            <a:ext cx="8018614" cy="60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6019071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Музей  по истории рода Головниных в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Гулынках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351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N04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5" y="322907"/>
            <a:ext cx="7818119" cy="5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374073" y="6195668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Здание Министерства Народного Просвещения в СПб (пл. Островского. 2)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616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Мои документы\Япония\Адмирал Пётр Иванович Рикорд _ ВКонтакте_files\2pCf2SFzw0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600" y="603250"/>
            <a:ext cx="7670800" cy="565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N04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76" y="374072"/>
            <a:ext cx="4122631" cy="550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7527" y="5964383"/>
            <a:ext cx="1064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Памятная доска Министрам Народного Просвещения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57170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фото 7 дос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02" y="0"/>
            <a:ext cx="5142003" cy="686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16520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Мои документы\АВ Головнин доска 8.12.2017 г\АВГ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Мои документы\АВ Головнин доска 8.12.2017 г\АВГ 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Мои документы\АВ Головнин доска 8.12.2017 г\АВГ 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708" y="0"/>
            <a:ext cx="4645858" cy="61957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1892" y="6198987"/>
            <a:ext cx="11035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Памятная доска А.В. Головнину в школе №321 в СПб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:\Мои документы\АВ Головнин доска 8.12.2017 г\АВГ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855" y="288998"/>
            <a:ext cx="4569402" cy="6093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5055" y="685799"/>
            <a:ext cx="71489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О, я недаром в этом мире жил!</a:t>
            </a:r>
            <a:endParaRPr lang="ru-RU" sz="4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сладко мне стремиться из потемок, </a:t>
            </a:r>
            <a:endParaRPr lang="ru-RU" sz="4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Чтоб, взяв меня в ладонь, ты,</a:t>
            </a:r>
            <a:endParaRPr lang="ru-RU" sz="4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Дальний, мой потомок,</a:t>
            </a:r>
            <a:endParaRPr lang="ru-RU" sz="4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Доделал то, что я не довершил.</a:t>
            </a:r>
            <a:endParaRPr lang="ru-RU" sz="4400" dirty="0" smtClean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95455" y="700011"/>
          <a:ext cx="3801089" cy="5457978"/>
        </p:xfrm>
        <a:graphic>
          <a:graphicData uri="http://schemas.openxmlformats.org/drawingml/2006/table">
            <a:tbl>
              <a:tblPr/>
              <a:tblGrid>
                <a:gridCol w="3801089"/>
              </a:tblGrid>
              <a:tr h="8149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/>
                          <a:ea typeface="Calibri"/>
                          <a:cs typeface="Times New Roman"/>
                        </a:rPr>
                        <a:t>Родственные связи дворянских родов Смольяниновых, Вердеревских</a:t>
                      </a:r>
                      <a:r>
                        <a:rPr lang="ru-RU" sz="700" b="1" baseline="30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700" b="1" dirty="0">
                          <a:latin typeface="Times New Roman"/>
                          <a:ea typeface="Calibri"/>
                          <a:cs typeface="Times New Roman"/>
                        </a:rPr>
                        <a:t>, Апраксиных</a:t>
                      </a:r>
                      <a:r>
                        <a:rPr lang="ru-RU" sz="700" b="1" baseline="300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700" b="1" dirty="0">
                          <a:latin typeface="Times New Roman"/>
                          <a:ea typeface="Calibri"/>
                          <a:cs typeface="Times New Roman"/>
                        </a:rPr>
                        <a:t> и Головниных.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              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              </a:t>
                      </a: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Герб Рюрика                 герб дворян Апраксиных       герб графов Апраксиных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Рюрик (830-879)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Игорь (865-945)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Святослав (+972)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Владимир "Святой" (+1014)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Ярослав "Мудрый" (978-1054)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----------------------------------------------------------------------------------------------------------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Святослав (1027-1076)                                                                                          Всеволод (1030-1093)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Ярослав (+1129)                                                                                                     Владимир "Мономах"(1052-1125)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Ростислав (+1153), кн.Муромский                                                                    Мстислав  Великий (1076-1132)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Глеб (+1177)                                                                                                            Ростислав, кн. Смоленский (+1167)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Игорь (+1195)                                                                                                         Давид, кн. Смоленский (1140-1197)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Ингварь (+1219)                                                                                                    Мстислав, кн. Смоленский (+1230)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Олег "Красный"(+1250)                                                                                       Ростислав, кн. Смоленский (+1240)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Ярослав (+1299), кн.Пронский                                                                             Глеб, кн. Смоленский (+1277)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Иван (+1327), кн.Пронский                                                                                   Святослав, кн. Смоленский (+1310)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Иоанн (+1343), кн.Пронский                                                                         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Глеб, кн. Смоленский (+1340)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Олег, кн.Рязанский  Анастасия, княжна Рязанская, 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муж   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Александр- Всеволож, кн. Смоленский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татарский мурза 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Салхомир (Солохмир, Солых-эмир)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в 1371 году князь Олег Рязанский пожаловал его боярином и                                               </a:t>
                      </a:r>
                      <a:r>
                        <a:rPr lang="en-GB" sz="5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 выдал за него свою сестру Анастасию и крестил под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 именем Иоанн Мирославич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Григорий Салхомиров, боярин                                                                 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-------------------------------------------------------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Григорий Верхдеревский, боярин  Иван «Кончея», владетель г.Михайлова    Иван Всеволож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Василий Вердеревский, боярин      Андрей «Опракса», родоначальник        Василий Всеволож- Заболоцкой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Графов и дворян Апраксиных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Григорий Вердеревский, боярин     Матвей Апраксин                           Григорий Заболоцкой (+1473)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                                                                                                                                                        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---------------------------------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Федор                               Григорий Нечай                                                          Константин Заболоцкой  (+1515)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Федор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Михаил                                                                         Семен Заболоцкой (+1555)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Семен Вердеревский     Исаак                                                                             Владимир Заболоцкой (+1580)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Никита                            Матвей Истома (+1597)                                              Савва Заболоцкой - Смольянин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Василий                          Тимофей                                                                        Иван Смольянинов (+1625)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Глеб                                 Федор 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(1613-1673)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Емельян Смольянинов (+1648)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Игнат Вердеревский    Владимир</a:t>
                      </a: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 (+1703)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Данило Смольянинов (+1744)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Козьма                             Василий (1715-1788)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Борис Смольянинов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Петр Вердеревский      Екатерина Вердеревская                               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м- Вукол Григорьевич Головнин (1773-1846)           Михаил Смольянинов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Иван Вердеревский                                                       </a:t>
                      </a:r>
                      <a:r>
                        <a:rPr lang="en-US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Дмитрий Смольянинов (1760-1825)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Александра                                                                    </a:t>
                      </a:r>
                      <a:r>
                        <a:rPr lang="en-US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Николай (1786-1851) Смольянинов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м-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Михаил Васильевич Головнин (+1785)                    </a:t>
                      </a:r>
                      <a:r>
                        <a:rPr lang="en-US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Василий Головнин (1776-1831), вице-адмирал      Дмитрий Головнин (1807-1876)    Константин Смольянинов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ж- Е. С. Лутковская (1795-1880)                                  ж- кн. С.П. Мещерская (+1853)    ж- Е.Н. Любиевская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Поликсения Головнина (1824-1905)                       Сергей Головнин (1848-1921)                            </a:t>
                      </a:r>
                      <a:r>
                        <a:rPr lang="en-GB" sz="5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м-Петр Иванович Саломон (1818-1881)                     ж- Е.К. Смольянинова (1856-1911)----------- ----</a:t>
                      </a:r>
                      <a:r>
                        <a:rPr lang="en-GB" sz="5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Александр Саломон (1853-1908)                               Петр Головнин (1880-1918)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ж- Евгения Владимировна Никольская (1864-1916)ж- Л.П. Некрасова (1882-1954)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latin typeface="Times New Roman"/>
                          <a:ea typeface="Calibri"/>
                          <a:cs typeface="Times New Roman"/>
                        </a:rPr>
                        <a:t>Петр Саломон (1889-1941)                                          Андрей Головнин (1909-1980)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latin typeface="Times New Roman"/>
                          <a:ea typeface="Calibri"/>
                          <a:cs typeface="Times New Roman"/>
                        </a:rPr>
                        <a:t>ж- Антонина Сергеевна Разумова                                  ж- З.Н. Преображенская (1914-2012)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latin typeface="Times New Roman"/>
                          <a:ea typeface="Calibri"/>
                          <a:cs typeface="Times New Roman"/>
                        </a:rPr>
                        <a:t>Александр Саломон (1914-1986)                                </a:t>
                      </a:r>
                      <a:r>
                        <a:rPr lang="ru-RU" sz="700" b="1" dirty="0">
                          <a:latin typeface="Times New Roman"/>
                          <a:ea typeface="Calibri"/>
                          <a:cs typeface="Times New Roman"/>
                        </a:rPr>
                        <a:t>Петр Головнин (1950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92" marR="42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363" name="Picture 3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855" y="498764"/>
            <a:ext cx="1390650" cy="1390650"/>
          </a:xfrm>
          <a:prstGeom prst="rect">
            <a:avLst/>
          </a:prstGeom>
          <a:noFill/>
        </p:spPr>
      </p:pic>
      <p:pic>
        <p:nvPicPr>
          <p:cNvPr id="143362" name="Picture 2" descr="images Апр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3164" y="4010890"/>
            <a:ext cx="1981200" cy="1390650"/>
          </a:xfrm>
          <a:prstGeom prst="rect">
            <a:avLst/>
          </a:prstGeom>
          <a:noFill/>
        </p:spPr>
      </p:pic>
      <p:pic>
        <p:nvPicPr>
          <p:cNvPr id="143361" name="Picture 1" descr="images Апр-г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7072" y="2182091"/>
            <a:ext cx="1514475" cy="1390650"/>
          </a:xfrm>
          <a:prstGeom prst="rect">
            <a:avLst/>
          </a:prstGeom>
          <a:noFill/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3455"/>
            <a:ext cx="4384963" cy="667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398" y="168540"/>
            <a:ext cx="4424166" cy="668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ChangeArrowheads="1"/>
          </p:cNvSpPr>
          <p:nvPr/>
        </p:nvSpPr>
        <p:spPr bwMode="auto">
          <a:xfrm>
            <a:off x="0" y="114173"/>
            <a:ext cx="1219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приезде в Петропавловский порт он увидел ее и, несмотря на ее 15 лет, женился 8 января 1822 . В 1823  г. Кокрен уехал в Англию, где супругу поместил в пансион, а сам отправился в Каракас для осмотра там порученных его надзору медных руд. В 1824 г. перевез туда жену, где они прожили 9 месяцев, он заболел и 1 августа 1825 г. умер на 33 году жизни. Она вернулась в Англию, затем в 1827 г. возвратилась в Россию, в дом Рикорда в Кронштадте, где он был командиром над портом. Там она вторично вышла замуж за Петра Анжу, свадьба была в СПб в церкви Морского кадетского корпуса 24 октября 1828 г. </a:t>
            </a:r>
            <a:r>
              <a:rPr kumimoji="0" lang="ru-RU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детей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345872" y="719666"/>
          <a:ext cx="5608485" cy="5639552"/>
        </p:xfrm>
        <a:graphic>
          <a:graphicData uri="http://schemas.openxmlformats.org/drawingml/2006/table">
            <a:tbl>
              <a:tblPr/>
              <a:tblGrid>
                <a:gridCol w="5608485"/>
              </a:tblGrid>
              <a:tr h="2362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Родословная графов </a:t>
                      </a:r>
                      <a:r>
                        <a:rPr lang="ru-RU" sz="1300" b="1" dirty="0" err="1">
                          <a:latin typeface="Times New Roman"/>
                          <a:ea typeface="Calibri"/>
                          <a:cs typeface="Times New Roman"/>
                        </a:rPr>
                        <a:t>Дандональди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Уильям Кохрейн, первый граф Дандональди (1605-1685)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Джон (1650-1690)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Уильям (1686-1705)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Джон (1687-1720)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Уильям (1708-1725)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Томас (1702-1737)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Уильям (1729-1758)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Томас (1691-1778)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latin typeface="Times New Roman"/>
                          <a:ea typeface="Calibri"/>
                          <a:cs typeface="Times New Roman"/>
                        </a:rPr>
                        <a:t>I--------------------------------------------------------------------I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Арчибальд (1748-1831)</a:t>
                      </a:r>
                      <a:r>
                        <a:rPr lang="en-US" sz="1300" b="1">
                          <a:latin typeface="Times New Roman"/>
                          <a:ea typeface="Calibri"/>
                          <a:cs typeface="Times New Roman"/>
                        </a:rPr>
                        <a:t>                               </a:t>
                      </a: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Джонсон-Эндрю (1767-1832)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Томас, маркиз </a:t>
                      </a:r>
                      <a:r>
                        <a:rPr lang="ru-RU" sz="1300" b="1" dirty="0" err="1">
                          <a:latin typeface="Times New Roman"/>
                          <a:ea typeface="Calibri"/>
                          <a:cs typeface="Times New Roman"/>
                        </a:rPr>
                        <a:t>Мараньяо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 (1775-1860</a:t>
                      </a:r>
                      <a:r>
                        <a:rPr lang="ru-RU" sz="1300" b="1" dirty="0" smtClean="0">
                          <a:latin typeface="Times New Roman"/>
                          <a:ea typeface="Calibri"/>
                          <a:cs typeface="Times New Roman"/>
                        </a:rPr>
                        <a:t>)      Джон</a:t>
                      </a:r>
                      <a:r>
                        <a:rPr lang="ru-RU" sz="13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b="1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Дагшас</a:t>
                      </a:r>
                      <a:r>
                        <a:rPr lang="ru-RU" sz="13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b="1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Кокрейн</a:t>
                      </a:r>
                      <a:endParaRPr lang="ru-RU" sz="1300" b="1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     ж- Ксения Ивановна Логинова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Томас-Барнс (1814-1885)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Дуглас (1852-1935)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Томас (1886-1958)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Дуглас-Леонард (1918-1986)</a:t>
                      </a: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Александр-Дуглас-Блэр (1961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D:\Мои документы\статьи 2018\Головнин-Анжу\Кирил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0879" y="355700"/>
            <a:ext cx="4531303" cy="5768154"/>
          </a:xfrm>
          <a:prstGeom prst="rect">
            <a:avLst/>
          </a:prstGeom>
          <a:noFill/>
        </p:spPr>
      </p:pic>
      <p:pic>
        <p:nvPicPr>
          <p:cNvPr id="137219" name="Picture 3" descr="D:\Мои документы\статьи 2018\img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858" y="353291"/>
            <a:ext cx="3893542" cy="5720182"/>
          </a:xfrm>
          <a:prstGeom prst="rect">
            <a:avLst/>
          </a:prstGeom>
          <a:noFill/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1766455" y="6248923"/>
            <a:ext cx="104255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Адмирал Петр Анжу                 Кирилл Игоревич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Шалахин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2055" y="436419"/>
            <a:ext cx="106818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память адмирала П.Ф. Анжу были названы: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1- мыс на о. Котельный Новосибирские острова, море Лаптевых, открыт в 1821 г. экспедицией под руководством лейтенанта П.Ф. Анжу; 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2- острова в Восточносибирском море, Новосибирские острова. Открыты И. Ляховым в 1772-1773 гг. и Я. Санниковым в 1805 г. Подробно описаны экспедицией под руководством П.Ф. Анжу в 1821-1823 гг.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3- стрелка на о.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Фаддевский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Новосибирские острова. Открыта и описана в 1821-1823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названа в его честь в 1886 г. бароном Э.В.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Толлем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4- мыс на полуострове Корея в Японском море, впервые нанесен на карты экспедицией фрегата «Паллада» в 1854 г и названа по имени члена экипажа шхуны «Восток» мичмана Петра Петровича Анжу.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5- полуостров, Японское море, полуостров Корея, назван в 1912 г. по мысу Анжу, которым оканчивается этот полуостров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то 1 Головн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99" y="374071"/>
            <a:ext cx="4077359" cy="54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8183" y="6095077"/>
            <a:ext cx="8063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Вице-адмирал В.М. Головнин (1776-1831)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то 2 герб Головни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97" y="126683"/>
            <a:ext cx="53911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031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00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66" y="117974"/>
            <a:ext cx="5237797" cy="660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522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70" y="290946"/>
            <a:ext cx="4855584" cy="56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31273" y="5818909"/>
            <a:ext cx="9434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Адмирал П.Ф. Анжу                  Ксения Ивановна Анжу          (1797-1869) 		      (Логинова,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Кохрен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 (1807-1870)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3838" y="266459"/>
            <a:ext cx="4463162" cy="567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4 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14" y="374072"/>
            <a:ext cx="3678276" cy="521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3491" y="5908041"/>
            <a:ext cx="922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контр-адмирал Ф.С. Лутковский (1802-1852)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2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main photo\фото 1 герб Лутковски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071" y="270163"/>
            <a:ext cx="5718198" cy="5575243"/>
          </a:xfrm>
          <a:prstGeom prst="rect">
            <a:avLst/>
          </a:prstGeom>
          <a:noFill/>
        </p:spPr>
      </p:pic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6216296"/>
            <a:ext cx="121920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Герб Лутковских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Поликсения Салом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291" y="249382"/>
            <a:ext cx="3699164" cy="568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7109" y="6074294"/>
            <a:ext cx="8416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Поликсения Васильевна Головнина (1824-1909)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m 110"/>
          <p:cNvPicPr>
            <a:picLocks noChangeAspect="1" noChangeArrowheads="1"/>
          </p:cNvPicPr>
          <p:nvPr/>
        </p:nvPicPr>
        <p:blipFill>
          <a:blip r:embed="rId2" cstate="print">
            <a:lum bright="-6000" contrast="54000"/>
          </a:blip>
          <a:srcRect t="4793" r="9238" b="11320"/>
          <a:stretch>
            <a:fillRect/>
          </a:stretch>
        </p:blipFill>
        <p:spPr bwMode="auto">
          <a:xfrm>
            <a:off x="3366655" y="141906"/>
            <a:ext cx="4759036" cy="58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6226982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Петр Иванович Саломон (1819-1905)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0" y="33718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:\Мои документы\РГО 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Мои документы\РГО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6604" y="415635"/>
            <a:ext cx="4583526" cy="6112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main photo\GolovninAV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109" y="275100"/>
            <a:ext cx="7722611" cy="5792613"/>
          </a:xfrm>
          <a:prstGeom prst="rect">
            <a:avLst/>
          </a:prstGeom>
          <a:noFill/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614171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Исидоровская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церковь в Александро-Невской Лавре в СПб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D:\Мои документы\статьи 2017\РГИА-Исидоровская церковь\DSCN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:\Мои документы\статьи 2017\РГИА-Исидоровская церковь\DSCN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145" y="487305"/>
            <a:ext cx="8458200" cy="5848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SCN0478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3404191" y="391278"/>
            <a:ext cx="4721500" cy="52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565339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Андрей фон Саломон (</a:t>
            </a: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XVIII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D:\Мои документы\238226_1509186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82" y="390780"/>
            <a:ext cx="8478982" cy="54863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1728" y="6047509"/>
            <a:ext cx="11242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могила адмирала П.Ф. Анжу на Смоленском лютеранском кладбище в СПб</a:t>
            </a:r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426880" y="624840"/>
          <a:ext cx="5338239" cy="5584614"/>
        </p:xfrm>
        <a:graphic>
          <a:graphicData uri="http://schemas.openxmlformats.org/drawingml/2006/table">
            <a:tbl>
              <a:tblPr/>
              <a:tblGrid>
                <a:gridCol w="5338239"/>
              </a:tblGrid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Родословное древо фон Саломон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Андрей Саломон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ж- Катерина Крестьяновна Лиман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Василий    Мария       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Иван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(1781-1816)     	   Софья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(1787-)     м- Мейер      ж- Надежда Петровна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       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     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Василий Карл Мария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Петр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Андрей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Софья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Дмитрий   Алексей  Николай    Ольга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(1826-) (1816-)(1833-)(1819-1905)(1821-)      (1822-)   (1824-)    (1826-1846)     (1828-)  (1823-)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                 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ж- П.В. Головнина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м-Сергей Иванович Сабуров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(1824-1909)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-	    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Евдокия            Варвара          Елизавета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Александр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Сергей               Надежда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(1855-)                (1861-)                           (1853-1908)          (1857-)                (1858-)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м- Владимир                   ж- Евгения        ж- Надежда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Иванович                         Владимировна    Ивановна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                            Никольская (1864-1916)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		   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             Маргарита        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Петр 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Владимир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      ж- Антонина Сергеевна Разумова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	 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	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		        Дмитрий (1926-1942)         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Александр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(1914-1986)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			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1ж-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Тамара Ильинична Кирина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2ж-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Лилия Александровна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Баленкова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665018" y="215443"/>
            <a:ext cx="11076709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завещании дочери фабриканта, Софьи Андреевны Саломон указывается: прошу племянника моего, Петра Ивановича Саломон принять на себя 8 тысяч рублей. Отказываю: 7 тысяч серебром внуку моему Петру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Швенцону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внукам моим Александру и Сергею Саломон по 300 рублей, внучке Надежде – 400 рублей, племяннику Василию Васильевичу Саломон – 200 рублей. Представители дворянского рода фон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Швенцон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отличились в военных действиях против польских и венгерских мятежников в середине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Сын подполковника Александра Петровича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фон-Швенцон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воспитанник Императорского Александровского Лицея Петр  определением 4 января 1874 г. был внесен во 2 часть ДРК Московской губернии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4022725" cy="1111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1018309" y="19980"/>
            <a:ext cx="1053638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Адмирал П.Ф. Анжу скончался в Петербурге 12 октября 1869 г. Прославленного путешественника и моряка похоронили на Смоленском лютеранском кладбище Санкт-Петербурга. Там же похоронены и его родственники - его брат А.Ф. Анжу (1793-1833), дочь Екатерина Петровна (1770-1843) и сын адмирала, Петр Петрович Анжу (1832-1876), известный гидрограф, капитан I ранга, который совершил переход из Кронштадта к берегам Японии и Кореи на фрегате «Паллада».  Крупнейшие ученые, и среди них Гумбольдт, видели в «знаменитых работах капитанов Врангеля и Анжу» выдающиеся достижения в изучении земного магнетизма, климата, полярных сияний, льдов, вод, растительного и животного мира. Именем Анжу названа одна из групп Новосибирских островов, а также мыс в море Лаптевых.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руз+ВМА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85" y="0"/>
            <a:ext cx="4929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34556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745" y="340538"/>
            <a:ext cx="7917873" cy="556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Мои документы\статьи 2017\художник Диана\Вывод-ДИаны-в-Авачинскую-губ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3228" y="0"/>
            <a:ext cx="5048188" cy="6695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046" y="0"/>
            <a:ext cx="4238521" cy="656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D:\main photo\Картина Овчен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0726"/>
            <a:ext cx="7206960" cy="55039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9709" y="5818909"/>
            <a:ext cx="10370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шлюп «Диана» в 1812 году (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=300 тонн,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=91 фут, А=25 фут,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=12 фут; экипаж - 60 человек) </a:t>
            </a:r>
            <a:endParaRPr lang="ru-RU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564" y="457256"/>
            <a:ext cx="6647152" cy="583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638" y="39965"/>
            <a:ext cx="10002980" cy="23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563" y="2556259"/>
            <a:ext cx="10183091" cy="378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0" y="-651764"/>
            <a:ext cx="12192000" cy="8402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Андриан-Жан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Андрей Иванович Анжу),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вышел из Франции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Федор Андреевич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(*15.08.1758, Москва – † 2.11.1824, Смоленское евангелическое кладбище), доктор медицины, коллежский советник.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1791 г. вступил в брак с дочерью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статского советника Петра Петровича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Швенцона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девицею Екатериною (1770-1843).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1784 г. получил звание доктора медицины, в 1790 г. назначен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Вышневолоцким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уездным доктором, в 1791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перед женитьбой присягнул на подданство России. В 1801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произведен в надворные советники на службе по Ведомству водной коммуникации,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 Федорович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(1797 – 1869), в 21 июля 1815 г. окончил Морской кадетский корпус и мичманом служил во флоте. 12 февраля 1820 г. произведен в лейтенанты. В 1820-1824 гг.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Анжу в качестве начальника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Усть-Янской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полярной экспедиции, участвовал в исследовании и описании части северного берега 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Сибири от реки Оленёк до Индигирки. За труды в экспедиции 12 декабря 1824 г. произведен в капитан-лейтенанты, награжден орденом Св. Владимира 4-ой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1825 и 1826 г. участвовал в военно-ученой экспедиции для описания северо-восточного берега Каспийского и западного берега Аральского морей. В 1826 г. июня 26 награжден орденом Св. Анны.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1827 г. октября 8-го на корабле «Гангут» в чине капитан-лейтенанта, командуя корабельной артиллерией, участвовал в Наваринском сражении и был ранен в голову, но не оставил своего места до конца сражения. Награжден орденом Св. Георгия 4-го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годовым окладом жалования и греческим орденом Спасителя золотого креста. В 1830 г. определен к Морскому корпусу и 1830-1831 гг. на корабле «Император Александр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плавал с гардемаринами в Балтийском море. 6 декабря 1831 г. произведен в капитаны 2-го ранга. 28 марта 1836 г. произведен в капитаны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ранга. 26 марта 1844 г. произведен в контр-адмиралы с назначением капитаном над Кронштадским портом. 1847 г. – награжден орденом Станислава 1 ст. 24 октября 1854 г. назначен председателем комитета для составления нового портового регламента. 6 декабря 1854 г. произведен в вице-адмиралы.  26 января 1855 г. назначен директором департамента корабельных лесов. 25 августа 1856 г. награжден орденом Св. Анны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ст., в 1857 г. избран в почетные члены Морского ученого комитета. Определением СПб ДДС  от 9.01.1858 г. П.Ф. Анжу с семейством признан в дворянском достоинстве и внесен в 3 часть ДРК СПб губернии.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14 марта 1860 г. член совета Министерства государственных имуществ. 17 апреля 1863 г. награжден орденом Белого Орла. 1 января 1865 г. произведен в адмиралы 12 октября 1869 г. скончался.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1" y="519850"/>
            <a:ext cx="3520786" cy="602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018" y="581890"/>
            <a:ext cx="3429000" cy="59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Мои документы\Мои рисунки\Круз IV 26.10.2017\Круз IV 2017 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:\Мои документы\Мои рисунки\Круз IV 26.10.2017\Круз IV 2017 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163" y="227168"/>
            <a:ext cx="4904509" cy="655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236" y="251115"/>
            <a:ext cx="4740922" cy="633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Мои документы\Мои рисунки\220 Литке 28.09.2017\220 Литке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419" y="311726"/>
            <a:ext cx="6971390" cy="52274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1109" y="5691157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шлюп «Камчатка» в 1818 году (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=900 тонн,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=130 фут,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=32 фут,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=17 фут, экипаж - 130 человек)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Мои документы\Мои рисунки\Рязань-РАК 4-6.09.2017\Рязань РАК 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C02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97" y="0"/>
            <a:ext cx="9168537" cy="686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07643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Мойка 110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23" y="353291"/>
            <a:ext cx="4422416" cy="587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6261698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№110 по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реки Мойки в СПб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9626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426880" y="186690"/>
          <a:ext cx="5338239" cy="6484620"/>
        </p:xfrm>
        <a:graphic>
          <a:graphicData uri="http://schemas.openxmlformats.org/drawingml/2006/table">
            <a:tbl>
              <a:tblPr/>
              <a:tblGrid>
                <a:gridCol w="5338239"/>
              </a:tblGrid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Укороченная родословная дворянского рода Головниных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Никита «Головня» (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XIV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в.)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?     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Иван Головнин (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XV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Иван большой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Тарасий (+до 1594 г.)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Игнатий (+1652 г.)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Петр большой, ж- Елена Петровна Головнина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Иван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Кирилл </a:t>
                      </a:r>
                      <a:r>
                        <a:rPr lang="ru-RU" sz="1000" b="0">
                          <a:latin typeface="Times New Roman"/>
                          <a:ea typeface="Calibri"/>
                          <a:cs typeface="Arial"/>
                        </a:rPr>
                        <a:t>(1676-1739), ж- Ксения Ивановна Пущина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I---------------------------------------------------------------------I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Григорий</a:t>
                      </a: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1719, 1722-1798)                                       Василий (1708?-1788)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1ж- Ирина Евграфовна Кутузова,                         1ж- Пелагея Петровна Чеботаева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2ж- Екатерина Михайловна Бурцова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--------------------------------------------------------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Викул (1771-1846)                                         Яков (1757-)                                 Михаил (1742-1785)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ж- Екатерина Васильевна Вердеревская        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ж- А.И. Вердеревская (+1785)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Дмитрий  (1807-1876)                                   Дмитрий (1791-)                           Василий (1776-1831)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ж- кн. С.П. Мещерская (+1853)        ж- Анастасия Васильевна         ж- Е.С. Лутковская (1795-1880)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Сергей  (1848-1921)                                                                                             Александр (1821-1886)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ж- Елена Константиновна Смольянинова (1855-1911)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--------------------------------------------------------------------------</a:t>
                      </a:r>
                      <a:r>
                        <a:rPr lang="en-GB" sz="10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Петр (1880-1918)                                                                Борис (1878-1920)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ж- Любовь Платоновна Некрасова (1882-1954)       ж- Клавдия Геннадиевна Карпова (1882-1976)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Андрей (1909-1980)                                                           Дмитрий (1906-1942)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ж- Зоя Николаевна Преображенская (1914               ж- Ванда Карловна Тальберг (1916-2002)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Петр </a:t>
                      </a: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(1950                                                                          Олег (1941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ж- Светлана Ильинична Мошкова (1941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 Дмитрий (1970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ж- Александра Александровна Байкалова (1970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 Максим Головнин (2008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03" y="540327"/>
            <a:ext cx="7341127" cy="569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481" y="601663"/>
            <a:ext cx="3849687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0" y="6307549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Наваринское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сражение И.К. Айвазовский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main photo\Diana-Конгресс\Асташ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563" y="422135"/>
            <a:ext cx="7112577" cy="533154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985164"/>
            <a:ext cx="11907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Памятник В.Головнину в поселке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Асташово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Рязанской области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564" y="365415"/>
            <a:ext cx="4606636" cy="5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6" y="429260"/>
            <a:ext cx="4856019" cy="511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764" y="260500"/>
            <a:ext cx="8769927" cy="631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main photo\фото-памятники\DSC01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352" y="332508"/>
            <a:ext cx="3774721" cy="5715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97527" y="6125894"/>
            <a:ext cx="858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 В.Головнину в Южно-Сахалинске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Гинцбург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AppData\Local\Temp\7zOC7DE429F\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164" y="394854"/>
            <a:ext cx="3953883" cy="554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5666499"/>
            <a:ext cx="1219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юст В. Головнину (</a:t>
            </a:r>
            <a:r>
              <a:rPr kumimoji="0" lang="ru-RU" sz="4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А. Ни)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Мои документы\доска Тома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76225"/>
            <a:ext cx="9525000" cy="6305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9127" y="360900"/>
            <a:ext cx="7938655" cy="59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783" y="409611"/>
            <a:ext cx="8084126" cy="568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055" y="257351"/>
            <a:ext cx="6151418" cy="61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545" y="581890"/>
            <a:ext cx="3706091" cy="55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3002" y="550445"/>
            <a:ext cx="2960543" cy="569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99" y="540327"/>
            <a:ext cx="99337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составе экспедиции: лейтенант Анжу, штурманские помощники Ильин и Бережных, слесарь Воронов, матрос Игнашев, натуралист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Фигурин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 156 собак и 12 нарт. В 1820-1824 гг. на карту России было нанесено северное побережье Азии от реки Оленек до Индигирки, обследована Лена на значительном протяжении, произведена опись Семеновского, Васильевского,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Бельковского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Котельного,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Фаддеевского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Большого и Малого Ляховских островов, а также островов Новой Сибири и Земли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Бунге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Моряки прошли зимой на собаках около 10 тыс. км, а летом - верхом на лошадях или на лодках - около 4 тыс. км, обследовали десятки заливов, бухт, мысов, устья рек, произвели подробную опись и исправили многие неточности прежних карт северного побережья Сибири. П. Анжу выяснил границу наибольшего распространения неподвижных припайных льдов и установил, что за нею находятся открытые воды.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129" y="394853"/>
            <a:ext cx="2842318" cy="59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828" y="1662545"/>
            <a:ext cx="7211692" cy="414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165" y="297650"/>
            <a:ext cx="6754090" cy="597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D:\Мои документы\фото 2015-2017\Госик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8567" y="0"/>
            <a:ext cx="4168477" cy="5906221"/>
          </a:xfrm>
          <a:prstGeom prst="rect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90945" y="5424192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В.Головнину и Такатая Кахэй в г. Сумото-сити на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о.Авадзи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(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Воловиков и Макеев)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029" y="761003"/>
            <a:ext cx="4903644" cy="492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17" y="597103"/>
            <a:ext cx="5043055" cy="5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94" y="385004"/>
            <a:ext cx="4978978" cy="54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019" y="382946"/>
            <a:ext cx="5174672" cy="537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6616"/>
            <a:ext cx="5383240" cy="548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0443" y="770859"/>
            <a:ext cx="5314084" cy="537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673" y="755261"/>
            <a:ext cx="4957763" cy="515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418" y="777606"/>
            <a:ext cx="4987635" cy="504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449" y="1144206"/>
            <a:ext cx="5573424" cy="460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3511" y="1122219"/>
            <a:ext cx="4722294" cy="448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main photo\П.Головнин-Такада-Тихоцкий на Камчат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782" y="285751"/>
            <a:ext cx="7959436" cy="5969577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633972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Горы В.Головнина- Такатая Кахэй- П. Рикорда в парке Налычево на Камчатке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:\main photo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378" y="302945"/>
            <a:ext cx="4204421" cy="6305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G:\книги Анжу РНБ 5.03.16\книги Анжу РНБ 5.03.16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34" y="270164"/>
            <a:ext cx="5364163" cy="6130638"/>
          </a:xfrm>
          <a:prstGeom prst="rect">
            <a:avLst/>
          </a:prstGeom>
          <a:noFill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9648" y="311727"/>
            <a:ext cx="4153188" cy="619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main photo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455" y="113806"/>
            <a:ext cx="4364181" cy="6234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main photo\марка Вануат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547688"/>
            <a:ext cx="8277225" cy="5762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main photo\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964" y="394854"/>
            <a:ext cx="3963964" cy="5363010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5930559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бюст В. Головнину (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Селиванов)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main photo\П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550" y="1011238"/>
            <a:ext cx="7199313" cy="48339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55963" y="5949606"/>
            <a:ext cx="1061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Памятник В.Головнину в Порт-Вила (Вануату)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P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19" y="4912"/>
            <a:ext cx="5150710" cy="68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443405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№110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11" y="135391"/>
            <a:ext cx="4652735" cy="658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388709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N00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57" y="0"/>
            <a:ext cx="5143591" cy="686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1731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N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85" y="-1"/>
            <a:ext cx="513554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83369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02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10" y="270164"/>
            <a:ext cx="3631587" cy="54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5182" y="5668694"/>
            <a:ext cx="10952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Памятник В.Головнину в Старожилово Рязанской области  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Горбунов)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49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273" y="270163"/>
            <a:ext cx="8208818" cy="61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карта Камчатки БАН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337653"/>
            <a:ext cx="5403273" cy="58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SC_0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327" y="374074"/>
            <a:ext cx="4888029" cy="579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729" y="427656"/>
            <a:ext cx="7996236" cy="59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218" y="287654"/>
            <a:ext cx="8021781" cy="60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945" y="61092"/>
            <a:ext cx="4883727" cy="655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29ffeb7bb4d06137e4dd8da0a36cef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37" y="311727"/>
            <a:ext cx="8099063" cy="538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2673" y="5881255"/>
            <a:ext cx="10889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Памятник В.Головнину в Рязани (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Горбунов)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1845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Мои документы\Рязань РАК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0727" y="442297"/>
            <a:ext cx="4405745" cy="60279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Мои документы\фото 2015-2017\у памят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036" y="346083"/>
            <a:ext cx="9289473" cy="579884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06582" y="6198987"/>
            <a:ext cx="10723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стела «Головнины» в имении Красильниково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main photo\144945_58178a706be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418" y="408709"/>
            <a:ext cx="8707582" cy="5805056"/>
          </a:xfrm>
          <a:prstGeom prst="rect">
            <a:avLst/>
          </a:prstGeom>
          <a:noFill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6103863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бюст В. Головнину в  селе Троицы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main photo\DSCN0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466725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Мои документы\фото 2015-2017\Красильник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713" y="279688"/>
            <a:ext cx="7900987" cy="59245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2836" y="6198989"/>
            <a:ext cx="10661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особняк  Головниных в имении Красильниково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891" y="150669"/>
            <a:ext cx="8208818" cy="615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D:\Мои документы\76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727" y="394856"/>
            <a:ext cx="7543800" cy="56578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6418" y="6157423"/>
            <a:ext cx="10764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Памятник адмиралу П.И. Рикорду в Торопце (2001)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ain photo\IMGP3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18" y="483178"/>
            <a:ext cx="7419108" cy="5564330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5929011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Памятная доска В. Головнину на Митрофаниевском кладбище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main photo\доска В.М. Головнин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728663"/>
            <a:ext cx="8096250" cy="540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Мои документы\Мои рисунки\ВМН М-памятник 11.07.2017\ВМГ памятник 11.07.2017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655" y="385594"/>
            <a:ext cx="7510318" cy="5631607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592224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Памятный знак на месте склепа Головниных на Митрофаниевском               	кладбище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А. Веретенников)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Мои документы\Мои рисунки\ВМН М-памятник 11.07.2017\ВМГ памятник 11.07.2017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6688" y="466725"/>
            <a:ext cx="6778625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Мои документы\Мои рисунки\МФЦ+ Мещерские\img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281" y="353291"/>
            <a:ext cx="4539214" cy="6232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olovninAV 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6" y="0"/>
            <a:ext cx="9172484" cy="686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06326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некролог АВГ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79" y="59781"/>
            <a:ext cx="4347399" cy="67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80824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фото 3 склеп Головни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07" y="394855"/>
            <a:ext cx="3922368" cy="556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6058807"/>
            <a:ext cx="118040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Склеп Головниных  на  Митрофаниевском кладбище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6075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06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61" y="0"/>
            <a:ext cx="9773376" cy="685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66921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05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61" y="110852"/>
            <a:ext cx="4940486" cy="660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130037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1924</Words>
  <Application>Microsoft Office PowerPoint</Application>
  <PresentationFormat>Произвольный</PresentationFormat>
  <Paragraphs>198</Paragraphs>
  <Slides>117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Piter</cp:lastModifiedBy>
  <cp:revision>178</cp:revision>
  <dcterms:created xsi:type="dcterms:W3CDTF">2016-10-26T11:02:47Z</dcterms:created>
  <dcterms:modified xsi:type="dcterms:W3CDTF">2018-04-26T17:00:31Z</dcterms:modified>
</cp:coreProperties>
</file>