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2" r:id="rId6"/>
    <p:sldId id="271" r:id="rId7"/>
    <p:sldId id="261" r:id="rId8"/>
    <p:sldId id="262" r:id="rId9"/>
    <p:sldId id="270" r:id="rId10"/>
    <p:sldId id="276" r:id="rId11"/>
    <p:sldId id="273" r:id="rId12"/>
    <p:sldId id="274" r:id="rId13"/>
    <p:sldId id="277" r:id="rId14"/>
    <p:sldId id="278" r:id="rId15"/>
    <p:sldId id="27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87" autoAdjust="0"/>
  </p:normalViewPr>
  <p:slideViewPr>
    <p:cSldViewPr>
      <p:cViewPr varScale="1">
        <p:scale>
          <a:sx n="104" d="100"/>
          <a:sy n="104" d="100"/>
        </p:scale>
        <p:origin x="67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594E-5048-4F83-A214-D7C5E5729E58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A3AE-9F86-435B-A6CF-285C54A85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8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8" y="24340"/>
            <a:ext cx="8928993" cy="4340764"/>
          </a:xfrm>
        </p:spPr>
        <p:txBody>
          <a:bodyPr>
            <a:noAutofit/>
          </a:bodyPr>
          <a:lstStyle/>
          <a:p>
            <a:r>
              <a:rPr lang="ru-RU" sz="3200" dirty="0"/>
              <a:t>Объекты культурного наследия, связанные</a:t>
            </a:r>
            <a:br>
              <a:rPr lang="ru-RU" sz="3200" dirty="0"/>
            </a:br>
            <a:r>
              <a:rPr lang="ru-RU" sz="3200" dirty="0"/>
              <a:t>с Великой Отечественной войной,</a:t>
            </a:r>
            <a:br>
              <a:rPr lang="ru-RU" sz="3200" dirty="0"/>
            </a:br>
            <a:r>
              <a:rPr lang="ru-RU" sz="3200" dirty="0"/>
              <a:t>на территории Мурманской области:</a:t>
            </a:r>
            <a:br>
              <a:rPr lang="ru-RU" sz="3200" dirty="0"/>
            </a:br>
            <a:r>
              <a:rPr lang="ru-RU" sz="3200" dirty="0"/>
              <a:t>особенности сохранения, изучения и популяризации</a:t>
            </a:r>
          </a:p>
        </p:txBody>
      </p:sp>
    </p:spTree>
    <p:extLst>
      <p:ext uri="{BB962C8B-B14F-4D97-AF65-F5344CB8AC3E}">
        <p14:creationId xmlns:p14="http://schemas.microsoft.com/office/powerpoint/2010/main" val="422621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9844" y="5709693"/>
            <a:ext cx="6820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Мемориал защитникам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полуостровов Рыбачий и Средний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(</a:t>
            </a:r>
            <a:r>
              <a:rPr lang="ru-RU" sz="2000" b="1" dirty="0" err="1">
                <a:solidFill>
                  <a:schemeClr val="bg1"/>
                </a:solidFill>
              </a:rPr>
              <a:t>Печенгский</a:t>
            </a:r>
            <a:r>
              <a:rPr lang="ru-RU" sz="2000" b="1" dirty="0">
                <a:solidFill>
                  <a:schemeClr val="bg1"/>
                </a:solidFill>
              </a:rPr>
              <a:t> район, полуостров Рыбачий)</a:t>
            </a:r>
          </a:p>
        </p:txBody>
      </p:sp>
      <p:pic>
        <p:nvPicPr>
          <p:cNvPr id="4" name="Рисунок 3" descr="И-80-Р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844" y="267341"/>
            <a:ext cx="6820547" cy="54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4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WIN-9DMG413UQG5\Public2\Переписка\Вася\Выставка Средний и Рыбачий\эйна (1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38" y="400930"/>
            <a:ext cx="7307926" cy="548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2" y="5877272"/>
            <a:ext cx="828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Воинские захоронения погибших в 1941–1944 гг. (31 могила)</a:t>
            </a:r>
          </a:p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Печенгский</a:t>
            </a:r>
            <a:r>
              <a:rPr lang="ru-RU" sz="2000" b="1" dirty="0">
                <a:solidFill>
                  <a:schemeClr val="bg1"/>
                </a:solidFill>
              </a:rPr>
              <a:t> р-н, п-ов Рыбачий, губа </a:t>
            </a:r>
            <a:r>
              <a:rPr lang="ru-RU" sz="2000" b="1" dirty="0" err="1">
                <a:solidFill>
                  <a:schemeClr val="bg1"/>
                </a:solidFill>
              </a:rPr>
              <a:t>Эйна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1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OG_2443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399188"/>
            <a:ext cx="719286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222" y="233510"/>
            <a:ext cx="3763431" cy="5017908"/>
          </a:xfrm>
          <a:prstGeom prst="rect">
            <a:avLst/>
          </a:prstGeom>
        </p:spPr>
      </p:pic>
      <p:pic>
        <p:nvPicPr>
          <p:cNvPr id="2" name="Рисунок 1" descr="IMG_73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226983" y="1065086"/>
            <a:ext cx="4989452" cy="3326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1" y="5240812"/>
            <a:ext cx="4176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Обелиск на месте боя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6-й героической комсомольской батареи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(Кольский район,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64-й км дороги Мурманск – Печенга)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1580" y="5379311"/>
            <a:ext cx="432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Рубеж обороны советских войск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 1941–1944 гг. на высоте 314,9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(Кольский район, 86-й км дороги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Мурманск – Печенга)</a:t>
            </a:r>
          </a:p>
        </p:txBody>
      </p:sp>
    </p:spTree>
    <p:extLst>
      <p:ext uri="{BB962C8B-B14F-4D97-AF65-F5344CB8AC3E}">
        <p14:creationId xmlns:p14="http://schemas.microsoft.com/office/powerpoint/2010/main" val="344736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49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940" y="4149080"/>
            <a:ext cx="3965177" cy="2232248"/>
          </a:xfrm>
          <a:prstGeom prst="rect">
            <a:avLst/>
          </a:prstGeom>
        </p:spPr>
      </p:pic>
      <p:pic>
        <p:nvPicPr>
          <p:cNvPr id="5" name="Рисунок 4" descr="IMG_607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0727"/>
            <a:ext cx="3312368" cy="2208245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86409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ct val="0"/>
              </a:spcBef>
            </a:pPr>
            <a:endParaRPr lang="ru-RU" sz="24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800" b="1" dirty="0">
                <a:ln w="6350">
                  <a:noFill/>
                </a:ln>
                <a:solidFill>
                  <a:schemeClr val="bg1"/>
                </a:solidFill>
                <a:ea typeface="+mj-ea"/>
                <a:cs typeface="+mj-cs"/>
              </a:rPr>
              <a:t>Мемориальный комплекс «Долина Славы»</a:t>
            </a:r>
          </a:p>
        </p:txBody>
      </p:sp>
      <p:pic>
        <p:nvPicPr>
          <p:cNvPr id="6" name="Рисунок 5" descr="P14509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798" y="1916832"/>
            <a:ext cx="2826314" cy="3768418"/>
          </a:xfrm>
          <a:prstGeom prst="rect">
            <a:avLst/>
          </a:prstGeom>
        </p:spPr>
      </p:pic>
      <p:pic>
        <p:nvPicPr>
          <p:cNvPr id="4" name="Рисунок 3" descr="IMG_608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93096"/>
            <a:ext cx="3312368" cy="2208246"/>
          </a:xfrm>
          <a:prstGeom prst="rect">
            <a:avLst/>
          </a:prstGeom>
        </p:spPr>
      </p:pic>
      <p:pic>
        <p:nvPicPr>
          <p:cNvPr id="7" name="Рисунок 6" descr="IMG_49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254" y="980728"/>
            <a:ext cx="396517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9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ндрей\Рабочий стол\Конференция\LCUQsCIaXW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03" y="548680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ндрей\Рабочий стол\Конференция\5qHbGi9OT5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66" y="3585441"/>
            <a:ext cx="3814464" cy="28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4069" y="571959"/>
            <a:ext cx="3916221" cy="587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37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49289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2231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Историко-культурное наследие – совокупность материальных объектов, ценность которых осознаётся обществом.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Памятник истории и культуры – единица наследия, устойчивая во времени и пространстве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Объект культурного наследия – единица наследия (памятник, ансамбль или достопримечательное место), которая на основании решения органов власти подлежит государственной охране</a:t>
            </a:r>
          </a:p>
        </p:txBody>
      </p:sp>
    </p:spTree>
    <p:extLst>
      <p:ext uri="{BB962C8B-B14F-4D97-AF65-F5344CB8AC3E}">
        <p14:creationId xmlns:p14="http://schemas.microsoft.com/office/powerpoint/2010/main" val="193873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69" y="836712"/>
            <a:ext cx="82809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Комитет по культуре и искусству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Мурманской области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600" dirty="0">
                <a:solidFill>
                  <a:schemeClr val="bg1"/>
                </a:solidFill>
              </a:rPr>
              <a:t>Отдел по изучению и популяризации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</a:rPr>
              <a:t>историко-культурного наследия Мурманской области</a:t>
            </a:r>
          </a:p>
          <a:p>
            <a:pPr algn="ctr"/>
            <a:r>
              <a:rPr lang="ru-RU" sz="2600" dirty="0">
                <a:solidFill>
                  <a:schemeClr val="bg1"/>
                </a:solidFill>
              </a:rPr>
              <a:t>ГОАУК «Мурманский областной краеведческий музей»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909188" y="2023710"/>
            <a:ext cx="987682" cy="1557669"/>
          </a:xfrm>
          <a:prstGeom prst="downArrow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5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412776"/>
            <a:ext cx="87849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</a:rPr>
              <a:t>ФЗ «Об объектах культурного наследия (памятниках истории и культуры) народов Российской Федерации»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bg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1"/>
                </a:solidFill>
              </a:rPr>
              <a:t>Законом Мурманской области «Об объектах культурного наследия (памятниках истории и культуры) в Мурманской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42590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692696"/>
            <a:ext cx="8568953" cy="509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67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032448"/>
          </a:xfrm>
        </p:spPr>
        <p:txBody>
          <a:bodyPr>
            <a:noAutofit/>
          </a:bodyPr>
          <a:lstStyle/>
          <a:p>
            <a:pPr marL="14288" indent="-14288" algn="just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14288" indent="-14288" algn="just">
              <a:buNone/>
            </a:pPr>
            <a:r>
              <a:rPr lang="ru-RU" sz="3200" dirty="0">
                <a:solidFill>
                  <a:schemeClr val="bg1"/>
                </a:solidFill>
              </a:rPr>
              <a:t>Объекты культурного наследия, имеющие отношение к Великой Отечественной войне – </a:t>
            </a:r>
            <a:r>
              <a:rPr lang="ru-RU" sz="3200" b="1" dirty="0">
                <a:solidFill>
                  <a:schemeClr val="bg1"/>
                </a:solidFill>
              </a:rPr>
              <a:t>51</a:t>
            </a:r>
            <a:r>
              <a:rPr lang="ru-RU" sz="3200" dirty="0">
                <a:solidFill>
                  <a:schemeClr val="bg1"/>
                </a:solidFill>
              </a:rPr>
              <a:t>:</a:t>
            </a:r>
          </a:p>
          <a:p>
            <a:pPr marL="1436687" indent="-457200" algn="just"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</a:rPr>
              <a:t>федерального значения – </a:t>
            </a:r>
            <a:r>
              <a:rPr lang="ru-RU" sz="3200" b="1" dirty="0">
                <a:solidFill>
                  <a:schemeClr val="bg1"/>
                </a:solidFill>
              </a:rPr>
              <a:t>1</a:t>
            </a:r>
          </a:p>
          <a:p>
            <a:pPr marL="1436687" indent="-457200" algn="just"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</a:rPr>
              <a:t>регионального значения – </a:t>
            </a:r>
            <a:r>
              <a:rPr lang="ru-RU" sz="3200" b="1" dirty="0">
                <a:solidFill>
                  <a:schemeClr val="bg1"/>
                </a:solidFill>
              </a:rPr>
              <a:t>47</a:t>
            </a:r>
          </a:p>
          <a:p>
            <a:pPr marL="1436687" indent="-457200" algn="just"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</a:rPr>
              <a:t>выявленные -</a:t>
            </a:r>
            <a:r>
              <a:rPr lang="ru-RU" sz="3200" b="1" dirty="0">
                <a:solidFill>
                  <a:schemeClr val="bg1"/>
                </a:solidFill>
              </a:rPr>
              <a:t> 3</a:t>
            </a:r>
          </a:p>
          <a:p>
            <a:pPr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2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89" y="225760"/>
            <a:ext cx="7776863" cy="625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1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05880"/>
            <a:ext cx="6922146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7584" y="5810335"/>
            <a:ext cx="6922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Памятник Защитникам Советского Заполярья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(г. Мурманск</a:t>
            </a:r>
            <a:r>
              <a:rPr lang="ru-RU" sz="14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231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248" y="5641235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Памятник героям-подводникам Северного флота, павшим в борьбе с немецкими захватчиками</a:t>
            </a: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(г. Полярный)</a:t>
            </a:r>
          </a:p>
        </p:txBody>
      </p:sp>
      <p:pic>
        <p:nvPicPr>
          <p:cNvPr id="4" name="Рисунок 3" descr="P1120677_Р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48" y="332656"/>
            <a:ext cx="3960440" cy="5280587"/>
          </a:xfrm>
          <a:prstGeom prst="rect">
            <a:avLst/>
          </a:prstGeom>
        </p:spPr>
      </p:pic>
      <p:pic>
        <p:nvPicPr>
          <p:cNvPr id="7" name="Рисунок 6" descr="P11206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60648"/>
            <a:ext cx="3960440" cy="52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3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</TotalTime>
  <Words>237</Words>
  <Application>Microsoft Macintosh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Объекты культурного наследия, связанные с Великой Отечественной войной, на территории Мурманской области: особенности сохранения, изучения и популяризации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Памятник героям-подводникам Северного флота, павшим в борьбе с немецкими захватчиками (г. Полярный)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Историко-культурное наследие Мурманской области: потенциал использования в профессиональном образовании </dc:title>
  <dc:creator>Vrana</dc:creator>
  <cp:lastModifiedBy>Малюшкин Роман Вячеславович</cp:lastModifiedBy>
  <cp:revision>34</cp:revision>
  <dcterms:created xsi:type="dcterms:W3CDTF">2016-03-29T04:12:14Z</dcterms:created>
  <dcterms:modified xsi:type="dcterms:W3CDTF">2020-03-18T08:01:58Z</dcterms:modified>
</cp:coreProperties>
</file>