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08" r:id="rId2"/>
    <p:sldId id="314" r:id="rId3"/>
    <p:sldId id="328" r:id="rId4"/>
    <p:sldId id="329" r:id="rId5"/>
    <p:sldId id="326" r:id="rId6"/>
    <p:sldId id="325" r:id="rId7"/>
    <p:sldId id="331" r:id="rId8"/>
    <p:sldId id="332" r:id="rId9"/>
    <p:sldId id="333" r:id="rId10"/>
    <p:sldId id="334" r:id="rId11"/>
    <p:sldId id="323" r:id="rId12"/>
    <p:sldId id="324" r:id="rId13"/>
    <p:sldId id="313" r:id="rId14"/>
    <p:sldId id="310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  <a:srgbClr val="ACC4DE"/>
    <a:srgbClr val="3B6AA3"/>
    <a:srgbClr val="728DBA"/>
    <a:srgbClr val="F6F9FC"/>
    <a:srgbClr val="FFEC8F"/>
    <a:srgbClr val="FFF9DD"/>
    <a:srgbClr val="89A0C5"/>
    <a:srgbClr val="7C95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4" d="100"/>
          <a:sy n="74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222F-79AD-4B05-9557-47019DC20CAA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20BA3-6CE7-463F-91C6-65D036B26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F6F751BE-DDEC-4C82-A781-D5B0BBAB33E7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27663D7-C60A-4652-91DE-F50E4070D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08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51159">
              <a:defRPr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663D7-C60A-4652-91DE-F50E4070D2B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520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17B9-5AC8-49B5-BD1A-C808FC5338A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0B84-9819-46C0-ACEF-740C4B0A6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6"/>
          <p:cNvSpPr txBox="1">
            <a:spLocks/>
          </p:cNvSpPr>
          <p:nvPr/>
        </p:nvSpPr>
        <p:spPr>
          <a:xfrm>
            <a:off x="1727684" y="260648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74" y="296830"/>
            <a:ext cx="752858" cy="755906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33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208912" cy="1512168"/>
          </a:xfrm>
          <a:effectLst>
            <a:outerShdw blurRad="38100" dist="12700" dir="2700000" algn="tl" rotWithShape="0">
              <a:prstClr val="black">
                <a:alpha val="29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Деятельность Российского морского регистра судоходства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 обеспечению стандартов безопасности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судов ледового плавания и ледоколов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47464" y="3429000"/>
            <a:ext cx="8201000" cy="576064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Ледокольный флот России. История и перспективы развития.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 150-летию ледокольного флота в России.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одзаголовок 9"/>
          <p:cNvSpPr txBox="1">
            <a:spLocks/>
          </p:cNvSpPr>
          <p:nvPr/>
        </p:nvSpPr>
        <p:spPr>
          <a:xfrm>
            <a:off x="395536" y="3140968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rot="10800000">
            <a:off x="573182" y="4983259"/>
            <a:ext cx="8031266" cy="45719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10800000" lIns="119082" tIns="59543" rIns="119082" bIns="59543" anchor="ctr"/>
          <a:lstStyle/>
          <a:p>
            <a:pPr defTabSz="1182688">
              <a:defRPr/>
            </a:pPr>
            <a:endParaRPr lang="ru-RU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73183" y="4983262"/>
            <a:ext cx="3583468" cy="101922"/>
          </a:xfrm>
          <a:prstGeom prst="rect">
            <a:avLst/>
          </a:prstGeom>
          <a:solidFill>
            <a:schemeClr val="tx1">
              <a:alpha val="1098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7545" y="4740462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728DBA"/>
                </a:solidFill>
              </a:rPr>
              <a:t>Руководитель научно-исследовательского отдела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 Бойко Максим Сергеевич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977280"/>
            <a:ext cx="8208912" cy="566738"/>
          </a:xfrm>
        </p:spPr>
        <p:txBody>
          <a:bodyPr/>
          <a:lstStyle/>
          <a:p>
            <a:r>
              <a:rPr lang="ru-RU" dirty="0" smtClean="0"/>
              <a:t>Совершенствование и развитие правил Регистра. Эксплуатация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10</a:t>
            </a:fld>
            <a:endParaRPr lang="ru-RU" sz="1100" dirty="0">
              <a:solidFill>
                <a:srgbClr val="89A0C5"/>
              </a:solidFill>
            </a:endParaRPr>
          </a:p>
        </p:txBody>
      </p:sp>
      <p:pic>
        <p:nvPicPr>
          <p:cNvPr id="12" name="Рисунок 11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1773696"/>
            <a:ext cx="4747398" cy="1012362"/>
          </a:xfrm>
        </p:spPr>
        <p:txBody>
          <a:bodyPr>
            <a:normAutofit/>
          </a:bodyPr>
          <a:lstStyle/>
          <a:p>
            <a:pPr marL="361950" indent="-361950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Знаки повышенной экологической безопасности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ECO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ECO-S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26"/>
            <a:ext cx="3071834" cy="185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Текст 8"/>
          <p:cNvSpPr txBox="1">
            <a:spLocks/>
          </p:cNvSpPr>
          <p:nvPr/>
        </p:nvSpPr>
        <p:spPr>
          <a:xfrm>
            <a:off x="467544" y="2928934"/>
            <a:ext cx="4747398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Знак оборудования судна для обеспечения эксплуатации при низких температурах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915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ANTI-ICE</a:t>
            </a:r>
          </a:p>
          <a:p>
            <a:pPr marL="81915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WINTERIZATION(DAT</a:t>
            </a: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" descr="http://s003.radikal.ru/i203/1111/04/dfe4390c42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214818"/>
            <a:ext cx="2388089" cy="198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Текст 8"/>
          <p:cNvSpPr txBox="1">
            <a:spLocks/>
          </p:cNvSpPr>
          <p:nvPr/>
        </p:nvSpPr>
        <p:spPr>
          <a:xfrm>
            <a:off x="467544" y="4429132"/>
            <a:ext cx="4747398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Свидетельство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 допустимых условиях ледового плавания судна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915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Безопасные скорости</a:t>
            </a:r>
          </a:p>
          <a:p>
            <a:pPr marL="81915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Безопасные дистанции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20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97278"/>
            <a:ext cx="8208912" cy="566738"/>
          </a:xfrm>
        </p:spPr>
        <p:txBody>
          <a:bodyPr/>
          <a:lstStyle/>
          <a:p>
            <a:r>
              <a:rPr lang="ru-RU" dirty="0" smtClean="0"/>
              <a:t>РС – лидер в судах ледового класса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11</a:t>
            </a:fld>
            <a:endParaRPr lang="ru-RU" sz="1100" dirty="0">
              <a:solidFill>
                <a:srgbClr val="89A0C5"/>
              </a:solidFill>
            </a:endParaRPr>
          </a:p>
        </p:txBody>
      </p:sp>
      <p:pic>
        <p:nvPicPr>
          <p:cNvPr id="12" name="Рисунок 11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209959"/>
              </p:ext>
            </p:extLst>
          </p:nvPr>
        </p:nvGraphicFramePr>
        <p:xfrm>
          <a:off x="539552" y="1398162"/>
          <a:ext cx="4184352" cy="404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264"/>
                <a:gridCol w="1046088"/>
              </a:tblGrid>
              <a:tr h="315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Ледоколы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27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Атомные ледоколы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r>
                        <a:rPr lang="ru-RU" sz="1100" kern="1200" baseline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Суда снабжения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Исследовательские суда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Пассажирские суда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Ro-Ro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Прочие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Грузовые суда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(всего): 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99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65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Танкеры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               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       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          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32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65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Насыпные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                      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  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    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20  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65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Контейнеровозы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                     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10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865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Генеральные грузы                    37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2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Буксиры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148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239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Всего: </a:t>
                      </a:r>
                      <a:endParaRPr lang="ru-RU" sz="11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262255" algn="r">
                        <a:spcAft>
                          <a:spcPts val="0"/>
                        </a:spcAft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345</a:t>
                      </a:r>
                      <a:endParaRPr lang="ru-RU" sz="1100" b="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" name="Рисунок 9" descr="c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614"/>
            <a:ext cx="3996444" cy="39964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84922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977280"/>
            <a:ext cx="8208912" cy="56673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Строительство ледоколов на класс Регистра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32666" y="1634824"/>
            <a:ext cx="3491262" cy="1146104"/>
          </a:xfrm>
        </p:spPr>
        <p:txBody>
          <a:bodyPr>
            <a:normAutofit/>
          </a:bodyPr>
          <a:lstStyle/>
          <a:p>
            <a:pPr marL="361950" indent="-3619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Ассиметричный ледокол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Атомный ледокол ЛК60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пр. 22220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Ледокол пр.22600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Ледокол пр.21900М 3 ед.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12</a:t>
            </a:fld>
            <a:endParaRPr lang="ru-RU" sz="1100" dirty="0">
              <a:solidFill>
                <a:srgbClr val="89A0C5"/>
              </a:solidFill>
            </a:endParaRPr>
          </a:p>
        </p:txBody>
      </p:sp>
      <p:pic>
        <p:nvPicPr>
          <p:cNvPr id="12" name="Рисунок 11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bastion-karpenko.ru/kartinki/22220_BZ_130620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12" y="2842755"/>
            <a:ext cx="2990767" cy="2263843"/>
          </a:xfrm>
          <a:prstGeom prst="rect">
            <a:avLst/>
          </a:prstGeom>
          <a:noFill/>
        </p:spPr>
      </p:pic>
      <p:pic>
        <p:nvPicPr>
          <p:cNvPr id="14" name="Picture 10" descr="D:\для Шихова П.В\фото для презентации\наиболее значимые проекты в 2012\caspian explorer 0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12710" y="4267070"/>
            <a:ext cx="262378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88" y="4051676"/>
            <a:ext cx="2837844" cy="2064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9375"/>
            <a:ext cx="3571435" cy="2179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2933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806478"/>
            <a:ext cx="8208912" cy="566738"/>
          </a:xfrm>
        </p:spPr>
        <p:txBody>
          <a:bodyPr/>
          <a:lstStyle/>
          <a:p>
            <a:pPr algn="ctr"/>
            <a:r>
              <a:rPr lang="ru-RU" dirty="0" smtClean="0"/>
              <a:t>РС – высокий класс безопасности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13</a:t>
            </a:fld>
            <a:endParaRPr lang="ru-RU" sz="1100" dirty="0">
              <a:solidFill>
                <a:srgbClr val="89A0C5"/>
              </a:solidFill>
            </a:endParaRPr>
          </a:p>
        </p:txBody>
      </p:sp>
      <p:pic>
        <p:nvPicPr>
          <p:cNvPr id="11" name="Рисунок 10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rs100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844778"/>
            <a:ext cx="3246127" cy="28803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6"/>
          <p:cNvSpPr txBox="1">
            <a:spLocks/>
          </p:cNvSpPr>
          <p:nvPr/>
        </p:nvSpPr>
        <p:spPr>
          <a:xfrm>
            <a:off x="1727684" y="260648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74" y="296830"/>
            <a:ext cx="752858" cy="755906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33000"/>
              </a:prstClr>
            </a:outerShdw>
          </a:effec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 rot="10800000">
            <a:off x="357157" y="5786453"/>
            <a:ext cx="8463314" cy="45719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10800000" lIns="119082" tIns="59543" rIns="119082" bIns="59543" anchor="ctr"/>
          <a:lstStyle/>
          <a:p>
            <a:pPr defTabSz="1182688">
              <a:defRPr/>
            </a:pPr>
            <a:endParaRPr lang="ru-RU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58" y="5786454"/>
            <a:ext cx="3583468" cy="101922"/>
          </a:xfrm>
          <a:prstGeom prst="rect">
            <a:avLst/>
          </a:prstGeom>
          <a:solidFill>
            <a:schemeClr val="tx1">
              <a:alpha val="1098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1520" y="5975702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</a:rPr>
              <a:t>www.rs-class.org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Заголовок 6"/>
          <p:cNvSpPr txBox="1">
            <a:spLocks/>
          </p:cNvSpPr>
          <p:nvPr/>
        </p:nvSpPr>
        <p:spPr>
          <a:xfrm>
            <a:off x="0" y="2636912"/>
            <a:ext cx="9144000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5543654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728DBA"/>
                </a:solidFill>
              </a:rPr>
              <a:t>Руководитель научно-исследовательского отдела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 Бойко Максим Сергеевич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2</a:t>
            </a:fld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467544" y="977280"/>
            <a:ext cx="8208912" cy="56673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Содержание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8033546" cy="4464496"/>
          </a:xfrm>
        </p:spPr>
        <p:txBody>
          <a:bodyPr>
            <a:noAutofit/>
          </a:bodyPr>
          <a:lstStyle/>
          <a:p>
            <a:pPr marL="361950" indent="-3619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История Регистра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Научно-технический совет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Международное сотрудничество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Особенности эксплуатации судов в Арктике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Совершенствование и развитие правил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Регистра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РС-лидер в судах ледового класса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Строительство ледоколов на класс Регистра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>
              <a:buFont typeface="Wingdings" pitchFamily="2" charset="2"/>
              <a:buChar char="v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>
              <a:buFont typeface="Wingdings" pitchFamily="2" charset="2"/>
              <a:buChar char="v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>
              <a:buFont typeface="Wingdings" pitchFamily="2" charset="2"/>
              <a:buChar char="v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>
              <a:buFont typeface="Wingdings" pitchFamily="2" charset="2"/>
              <a:buChar char="v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>
              <a:buFont typeface="Wingdings" pitchFamily="2" charset="2"/>
              <a:buChar char="v"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>
              <a:buFont typeface="Wingdings" pitchFamily="2" charset="2"/>
              <a:buChar char="v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pic>
        <p:nvPicPr>
          <p:cNvPr id="16" name="Рисунок 15" descr="rs_logo_ru2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7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478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977280"/>
            <a:ext cx="8208912" cy="435496"/>
          </a:xfrm>
        </p:spPr>
        <p:txBody>
          <a:bodyPr/>
          <a:lstStyle/>
          <a:p>
            <a:r>
              <a:rPr lang="ru-RU" dirty="0" smtClean="0"/>
              <a:t>История Регистра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7543" y="1556791"/>
            <a:ext cx="8208912" cy="1372065"/>
          </a:xfrm>
        </p:spPr>
        <p:txBody>
          <a:bodyPr>
            <a:normAutofit/>
          </a:bodyPr>
          <a:lstStyle/>
          <a:p>
            <a:r>
              <a:rPr lang="ru-RU" dirty="0" smtClean="0"/>
              <a:t>Российский морской регистр судоходства учрежден в 1913 году</a:t>
            </a:r>
          </a:p>
          <a:p>
            <a:r>
              <a:rPr lang="ru-RU" dirty="0" smtClean="0"/>
              <a:t>С 1969 г. полноправный член международной ассоциации классификационных обществ – МАКО</a:t>
            </a:r>
          </a:p>
          <a:p>
            <a:r>
              <a:rPr lang="ru-RU" dirty="0" smtClean="0"/>
              <a:t>С 1993 г. РС поддерживает и совершенствует внутреннюю систему менеджмента качества</a:t>
            </a:r>
          </a:p>
          <a:p>
            <a:r>
              <a:rPr lang="ru-RU" dirty="0" smtClean="0"/>
              <a:t>Единственное классификационное общество в классе которого представлены атомные суда</a:t>
            </a:r>
          </a:p>
          <a:p>
            <a:r>
              <a:rPr lang="ru-RU" dirty="0" smtClean="0"/>
              <a:t>Лидер по количеству ледоколов в классе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3</a:t>
            </a:fld>
            <a:endParaRPr lang="ru-RU" sz="1100" dirty="0">
              <a:solidFill>
                <a:srgbClr val="89A0C5"/>
              </a:solidFill>
            </a:endParaRPr>
          </a:p>
        </p:txBody>
      </p:sp>
      <p:pic>
        <p:nvPicPr>
          <p:cNvPr id="12" name="Рисунок 11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5" descr="X:\Проекты\Презентации\Графика 8\rs_map_v10-[преобразованный]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325" y="2780928"/>
            <a:ext cx="4466131" cy="3155997"/>
          </a:xfrm>
          <a:prstGeom prst="rect">
            <a:avLst/>
          </a:prstGeom>
          <a:noFill/>
        </p:spPr>
      </p:pic>
      <p:sp>
        <p:nvSpPr>
          <p:cNvPr id="14" name="Текст 8"/>
          <p:cNvSpPr txBox="1">
            <a:spLocks/>
          </p:cNvSpPr>
          <p:nvPr/>
        </p:nvSpPr>
        <p:spPr>
          <a:xfrm>
            <a:off x="465909" y="4000538"/>
            <a:ext cx="3744416" cy="166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Миссия:</a:t>
            </a:r>
          </a:p>
          <a:p>
            <a:r>
              <a:rPr lang="ru-RU" dirty="0" smtClean="0"/>
              <a:t>Безопасность человеческой жизни в море</a:t>
            </a:r>
          </a:p>
          <a:p>
            <a:r>
              <a:rPr lang="ru-RU" dirty="0" smtClean="0"/>
              <a:t>Безопасность навигации</a:t>
            </a:r>
          </a:p>
          <a:p>
            <a:r>
              <a:rPr lang="ru-RU" dirty="0" smtClean="0"/>
              <a:t>Безопасная транспортировка товаров по морю</a:t>
            </a:r>
          </a:p>
          <a:p>
            <a:r>
              <a:rPr lang="ru-RU" dirty="0" smtClean="0"/>
              <a:t>Усиление защиты окружающей среды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Текст 8"/>
          <p:cNvSpPr txBox="1">
            <a:spLocks/>
          </p:cNvSpPr>
          <p:nvPr/>
        </p:nvSpPr>
        <p:spPr>
          <a:xfrm>
            <a:off x="465909" y="3064434"/>
            <a:ext cx="3312368" cy="7923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Более 50 офисов по всему миру, </a:t>
            </a:r>
          </a:p>
          <a:p>
            <a:r>
              <a:rPr lang="ru-RU" dirty="0" smtClean="0"/>
              <a:t>высококвалифицированный персонал, </a:t>
            </a:r>
          </a:p>
          <a:p>
            <a:r>
              <a:rPr lang="ru-RU" dirty="0" smtClean="0"/>
              <a:t>более 1700 сотрудников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6067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431086"/>
          </a:xfrm>
        </p:spPr>
        <p:txBody>
          <a:bodyPr/>
          <a:lstStyle/>
          <a:p>
            <a:r>
              <a:rPr lang="ru-RU" dirty="0" smtClean="0"/>
              <a:t>Научно-технический совет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1411814"/>
            <a:ext cx="4752528" cy="446545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4</a:t>
            </a:fld>
            <a:endParaRPr lang="ru-RU" sz="1100" dirty="0">
              <a:solidFill>
                <a:srgbClr val="89A0C5"/>
              </a:solidFill>
            </a:endParaRPr>
          </a:p>
        </p:txBody>
      </p:sp>
      <p:pic>
        <p:nvPicPr>
          <p:cNvPr id="12" name="Рисунок 11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467544" y="1688034"/>
            <a:ext cx="4464496" cy="440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Первое собрание НТС – февраль 1915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Ежегодный </a:t>
            </a:r>
            <a:r>
              <a:rPr lang="ru-RU" dirty="0"/>
              <a:t>научно-технический </a:t>
            </a:r>
            <a:r>
              <a:rPr lang="ru-RU" dirty="0" smtClean="0"/>
              <a:t>сборник - 1916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НТС сегодня: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50 </a:t>
            </a:r>
            <a:r>
              <a:rPr lang="ru-RU" dirty="0"/>
              <a:t>организаций, 300 ученых, 40 </a:t>
            </a:r>
            <a:r>
              <a:rPr lang="ru-RU" dirty="0" smtClean="0"/>
              <a:t>докторов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 14 секций: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Мореходные качества судов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Прочность и конструкция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Материалы и сварка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Охрана окружающей среды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Противопожарная защита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Механические установки, </a:t>
            </a:r>
            <a:r>
              <a:rPr lang="ru-RU" dirty="0" err="1" smtClean="0"/>
              <a:t>валопроводы</a:t>
            </a:r>
            <a:r>
              <a:rPr lang="ru-RU" dirty="0" smtClean="0"/>
              <a:t> и движители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Судовые котлы, системы холодильные установки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Электрооборудование, автоматизация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Судовое радио и навигационное оборудование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Атомные суда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Технология судостроения, судоремонта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Безопасность мореплавания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Проблемы человеческого фактора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Промышленное оборудование, шельф</a:t>
            </a:r>
          </a:p>
        </p:txBody>
      </p:sp>
      <p:pic>
        <p:nvPicPr>
          <p:cNvPr id="14" name="Рисунок 13" descr="C:\Users\010boiko\Desktop\статья_100лет_НТС\boklevskij-konstantin-petrovic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688034"/>
            <a:ext cx="1080120" cy="145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010boiko\Desktop\статья_100лет_НТС\сборник_РС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451" y="3890665"/>
            <a:ext cx="1656184" cy="215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Текст 8"/>
          <p:cNvSpPr txBox="1">
            <a:spLocks/>
          </p:cNvSpPr>
          <p:nvPr/>
        </p:nvSpPr>
        <p:spPr>
          <a:xfrm>
            <a:off x="4932040" y="1688034"/>
            <a:ext cx="2448272" cy="1986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dirty="0" smtClean="0"/>
              <a:t>Боклевский </a:t>
            </a:r>
            <a:r>
              <a:rPr lang="ru-RU" sz="1200" dirty="0" smtClean="0">
                <a:ea typeface="Calibri" panose="020F0502020204030204" pitchFamily="34" charset="0"/>
              </a:rPr>
              <a:t>К.П. -</a:t>
            </a:r>
            <a:r>
              <a:rPr lang="ru-RU" sz="1200" dirty="0" smtClean="0"/>
              <a:t> </a:t>
            </a:r>
            <a:r>
              <a:rPr lang="ru-RU" sz="1100" dirty="0">
                <a:ea typeface="Calibri" panose="020F0502020204030204" pitchFamily="34" charset="0"/>
              </a:rPr>
              <a:t>выдающийся инженер-кораблестроитель, один из первых организаторов высшего морского инженерного образования в нашей </a:t>
            </a:r>
            <a:r>
              <a:rPr lang="ru-RU" sz="1100" dirty="0" smtClean="0">
                <a:ea typeface="Calibri" panose="020F0502020204030204" pitchFamily="34" charset="0"/>
              </a:rPr>
              <a:t>стране, профессор и декан кораблестроительного отделения Санкт-Петербургского Политехнического института. Первый председатель НТС Регистра.</a:t>
            </a:r>
          </a:p>
        </p:txBody>
      </p:sp>
      <p:pic>
        <p:nvPicPr>
          <p:cNvPr id="1026" name="Picture 2" descr="http://www.rs-class.org/pic/reserved/ntsb/ntsb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890665"/>
            <a:ext cx="1902149" cy="2155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2128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807122"/>
            <a:ext cx="8208912" cy="566738"/>
          </a:xfrm>
        </p:spPr>
        <p:txBody>
          <a:bodyPr/>
          <a:lstStyle/>
          <a:p>
            <a:r>
              <a:rPr lang="ru-RU" dirty="0" smtClean="0"/>
              <a:t>Международное сотрудничество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6241" y="1551464"/>
            <a:ext cx="8208912" cy="462128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с</a:t>
            </a:r>
            <a:r>
              <a:rPr lang="ru-RU" dirty="0" smtClean="0"/>
              <a:t> 1969 года РС является членом </a:t>
            </a:r>
            <a:r>
              <a:rPr lang="ru-RU" dirty="0"/>
              <a:t>м</a:t>
            </a:r>
            <a:r>
              <a:rPr lang="ru-RU" dirty="0" smtClean="0"/>
              <a:t>еждународной ассоциации классификационных обществ – МАКО.</a:t>
            </a:r>
            <a:br>
              <a:rPr lang="ru-RU" dirty="0" smtClean="0"/>
            </a:br>
            <a:r>
              <a:rPr lang="ru-RU" dirty="0" smtClean="0"/>
              <a:t>МАКО объединяет 13 ведущих классификационных обществ.</a:t>
            </a:r>
            <a:br>
              <a:rPr lang="ru-RU" dirty="0" smtClean="0"/>
            </a:br>
            <a:r>
              <a:rPr lang="ru-RU" dirty="0" smtClean="0"/>
              <a:t>94% мирового флота находится в классе обществ членов МАКО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1999 </a:t>
            </a:r>
            <a:r>
              <a:rPr lang="ru-RU" dirty="0" smtClean="0"/>
              <a:t>года </a:t>
            </a:r>
            <a:r>
              <a:rPr lang="ru-RU" dirty="0"/>
              <a:t>РС - признанная </a:t>
            </a:r>
            <a:r>
              <a:rPr lang="ru-RU" dirty="0" smtClean="0"/>
              <a:t>Европейским союзом </a:t>
            </a:r>
            <a:r>
              <a:rPr lang="ru-RU" dirty="0"/>
              <a:t>организация, действующая в соответствии с Правилом (ЕС) 391/2009 и европейским стандартом EN 17020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72 </a:t>
            </a:r>
            <a:r>
              <a:rPr lang="ru-RU" dirty="0" smtClean="0"/>
              <a:t>морских администрации признали РС и делегировали РС свои полномочия по конвенционному освидетельствованию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РС участвует в разработке международных стандартов безопасности по линии ИМО, МАКО, МОТ, ЕС.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5</a:t>
            </a:fld>
            <a:endParaRPr lang="ru-RU" sz="1100" dirty="0">
              <a:solidFill>
                <a:srgbClr val="89A0C5"/>
              </a:solidFill>
            </a:endParaRPr>
          </a:p>
        </p:txBody>
      </p:sp>
      <p:pic>
        <p:nvPicPr>
          <p:cNvPr id="12" name="Рисунок 11" descr="rs_logo_ru2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29" descr="Рисунок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6784" y="4352546"/>
            <a:ext cx="1329414" cy="144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1"/>
          <p:cNvSpPr>
            <a:spLocks noChangeAspect="1" noChangeArrowheads="1"/>
          </p:cNvSpPr>
          <p:nvPr/>
        </p:nvSpPr>
        <p:spPr bwMode="auto">
          <a:xfrm>
            <a:off x="2683669" y="3748543"/>
            <a:ext cx="621208" cy="618233"/>
          </a:xfrm>
          <a:prstGeom prst="star5">
            <a:avLst/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15" name="AutoShape 14"/>
          <p:cNvSpPr>
            <a:spLocks noChangeAspect="1" noChangeArrowheads="1"/>
          </p:cNvSpPr>
          <p:nvPr/>
        </p:nvSpPr>
        <p:spPr bwMode="auto">
          <a:xfrm>
            <a:off x="3429120" y="4088261"/>
            <a:ext cx="367517" cy="366029"/>
          </a:xfrm>
          <a:prstGeom prst="star5">
            <a:avLst/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16" name="AutoShape 15"/>
          <p:cNvSpPr>
            <a:spLocks noChangeAspect="1" noChangeArrowheads="1"/>
          </p:cNvSpPr>
          <p:nvPr/>
        </p:nvSpPr>
        <p:spPr bwMode="auto">
          <a:xfrm>
            <a:off x="3617620" y="4667634"/>
            <a:ext cx="331064" cy="329576"/>
          </a:xfrm>
          <a:prstGeom prst="star5">
            <a:avLst/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17" name="AutoShape 18"/>
          <p:cNvSpPr>
            <a:spLocks noChangeAspect="1" noChangeArrowheads="1"/>
          </p:cNvSpPr>
          <p:nvPr/>
        </p:nvSpPr>
        <p:spPr bwMode="auto">
          <a:xfrm>
            <a:off x="3557141" y="5140043"/>
            <a:ext cx="240300" cy="238812"/>
          </a:xfrm>
          <a:prstGeom prst="star5">
            <a:avLst/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18" name="AutoShape 19"/>
          <p:cNvSpPr>
            <a:spLocks noChangeAspect="1" noChangeArrowheads="1"/>
          </p:cNvSpPr>
          <p:nvPr/>
        </p:nvSpPr>
        <p:spPr bwMode="auto">
          <a:xfrm>
            <a:off x="3428861" y="5448957"/>
            <a:ext cx="215748" cy="215004"/>
          </a:xfrm>
          <a:prstGeom prst="star5">
            <a:avLst/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19" name="AutoShape 20"/>
          <p:cNvSpPr>
            <a:spLocks noChangeAspect="1" noChangeArrowheads="1"/>
          </p:cNvSpPr>
          <p:nvPr/>
        </p:nvSpPr>
        <p:spPr bwMode="auto">
          <a:xfrm>
            <a:off x="3234108" y="5704443"/>
            <a:ext cx="194175" cy="193431"/>
          </a:xfrm>
          <a:prstGeom prst="star5">
            <a:avLst/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20" name="AutoShape 21"/>
          <p:cNvSpPr>
            <a:spLocks noChangeAspect="1" noChangeArrowheads="1"/>
          </p:cNvSpPr>
          <p:nvPr/>
        </p:nvSpPr>
        <p:spPr bwMode="auto">
          <a:xfrm>
            <a:off x="3016193" y="5879901"/>
            <a:ext cx="174088" cy="172600"/>
          </a:xfrm>
          <a:prstGeom prst="star5">
            <a:avLst/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21" name="AutoShape 22"/>
          <p:cNvSpPr>
            <a:spLocks noChangeAspect="1" noChangeArrowheads="1"/>
          </p:cNvSpPr>
          <p:nvPr/>
        </p:nvSpPr>
        <p:spPr bwMode="auto">
          <a:xfrm>
            <a:off x="2810239" y="6018005"/>
            <a:ext cx="154745" cy="154745"/>
          </a:xfrm>
          <a:prstGeom prst="star5">
            <a:avLst/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FF9900"/>
                </a:solidFill>
              </a:ln>
            </a:endParaRPr>
          </a:p>
        </p:txBody>
      </p:sp>
      <p:pic>
        <p:nvPicPr>
          <p:cNvPr id="23" name="Picture 12" descr="IM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5429256" y="4429132"/>
            <a:ext cx="1771391" cy="1298914"/>
          </a:xfrm>
          <a:prstGeom prst="rect">
            <a:avLst/>
          </a:prstGeom>
          <a:noFill/>
          <a:effectLst>
            <a:outerShdw dist="17961" dir="13500000" algn="ctr" rotWithShape="0">
              <a:srgbClr val="EBF2F9"/>
            </a:outerShdw>
          </a:effectLst>
        </p:spPr>
      </p:pic>
      <p:pic>
        <p:nvPicPr>
          <p:cNvPr id="24" name="Рисунок 74" descr="Рисунок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283" y="4360180"/>
            <a:ext cx="1784469" cy="14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85429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857232"/>
            <a:ext cx="8208912" cy="566738"/>
          </a:xfrm>
        </p:spPr>
        <p:txBody>
          <a:bodyPr/>
          <a:lstStyle/>
          <a:p>
            <a:r>
              <a:rPr lang="ru-RU" dirty="0" smtClean="0"/>
              <a:t>Особенности эксплуатации судов в Арктике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1688034"/>
            <a:ext cx="3456384" cy="1596950"/>
          </a:xfrm>
        </p:spPr>
        <p:txBody>
          <a:bodyPr>
            <a:normAutofit/>
          </a:bodyPr>
          <a:lstStyle/>
          <a:p>
            <a:pPr marL="361950" indent="-3619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Суровый арктический климат (низкая температура, обледенение)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Тяжелые ледовые условия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Удаленность портов убежищ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Экологическая чувствительность региона</a:t>
            </a:r>
          </a:p>
          <a:p>
            <a:pPr marL="361950" indent="-361950">
              <a:buFont typeface="Wingdings" pitchFamily="2" charset="2"/>
              <a:buChar char="v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6</a:t>
            </a:fld>
            <a:endParaRPr lang="ru-RU" sz="1100" dirty="0">
              <a:solidFill>
                <a:srgbClr val="89A0C5"/>
              </a:solidFill>
            </a:endParaRPr>
          </a:p>
        </p:txBody>
      </p:sp>
      <p:pic>
        <p:nvPicPr>
          <p:cNvPr id="12" name="Рисунок 11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671887" cy="2471737"/>
          </a:xfrm>
          <a:prstGeom prst="rect">
            <a:avLst/>
          </a:prstGeom>
          <a:noFill/>
        </p:spPr>
      </p:pic>
      <p:pic>
        <p:nvPicPr>
          <p:cNvPr id="15" name="Picture 5" descr="Icebreaking escort of the tanker"/>
          <p:cNvPicPr>
            <a:picLocks noChangeAspect="1" noChangeArrowheads="1"/>
          </p:cNvPicPr>
          <p:nvPr/>
        </p:nvPicPr>
        <p:blipFill>
          <a:blip r:embed="rId4" cstate="print"/>
          <a:srcRect l="972" b="49998"/>
          <a:stretch>
            <a:fillRect/>
          </a:stretch>
        </p:blipFill>
        <p:spPr bwMode="auto">
          <a:xfrm>
            <a:off x="4355976" y="1412776"/>
            <a:ext cx="4176464" cy="3132348"/>
          </a:xfrm>
          <a:prstGeom prst="rect">
            <a:avLst/>
          </a:prstGeom>
          <a:noFill/>
          <a:ln w="9525">
            <a:solidFill>
              <a:srgbClr val="9DA5B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3660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977280"/>
            <a:ext cx="8208912" cy="566738"/>
          </a:xfrm>
        </p:spPr>
        <p:txBody>
          <a:bodyPr/>
          <a:lstStyle/>
          <a:p>
            <a:r>
              <a:rPr lang="ru-RU" dirty="0" smtClean="0"/>
              <a:t>Совершенствование и развитие правил Регистра. Классификация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7</a:t>
            </a:fld>
            <a:endParaRPr lang="ru-RU" sz="1100" dirty="0">
              <a:solidFill>
                <a:srgbClr val="89A0C5"/>
              </a:solidFill>
            </a:endParaRPr>
          </a:p>
        </p:txBody>
      </p:sp>
      <p:pic>
        <p:nvPicPr>
          <p:cNvPr id="12" name="Рисунок 11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1688034"/>
            <a:ext cx="3456384" cy="1883842"/>
          </a:xfrm>
        </p:spPr>
        <p:txBody>
          <a:bodyPr>
            <a:normAutofit fontScale="92500" lnSpcReduction="20000"/>
          </a:bodyPr>
          <a:lstStyle/>
          <a:p>
            <a:pPr marL="361950" indent="-361950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Суда ледового плавания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Ice1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Ice2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Ice3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Arc4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Arc5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Arc6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Arc7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Arc8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>
              <a:buFont typeface="Wingdings" pitchFamily="2" charset="2"/>
              <a:buChar char="v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5" name="Текст 8"/>
          <p:cNvSpPr txBox="1">
            <a:spLocks/>
          </p:cNvSpPr>
          <p:nvPr/>
        </p:nvSpPr>
        <p:spPr>
          <a:xfrm>
            <a:off x="472674" y="3714752"/>
            <a:ext cx="3456384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Ледоколы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915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Icebreaker6</a:t>
            </a:r>
          </a:p>
          <a:p>
            <a:pPr marL="81915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Icebreaker</a:t>
            </a:r>
            <a:r>
              <a:rPr lang="en-US" sz="1200" b="1" baseline="0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  <a:p>
            <a:pPr marL="81915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Icebreaker8</a:t>
            </a:r>
          </a:p>
          <a:p>
            <a:pPr marL="81915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1200" b="1" baseline="0" dirty="0" smtClean="0">
                <a:solidFill>
                  <a:schemeClr val="accent1">
                    <a:lumMod val="50000"/>
                  </a:schemeClr>
                </a:solidFill>
              </a:rPr>
              <a:t>Icebreaker9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3429024" cy="284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572008"/>
            <a:ext cx="4073532" cy="18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Текст 8"/>
          <p:cNvSpPr txBox="1">
            <a:spLocks/>
          </p:cNvSpPr>
          <p:nvPr/>
        </p:nvSpPr>
        <p:spPr>
          <a:xfrm>
            <a:off x="472674" y="5072074"/>
            <a:ext cx="3456384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применимых требований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915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Корпус</a:t>
            </a:r>
          </a:p>
          <a:p>
            <a:pPr marL="81915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Устройства и оборудование</a:t>
            </a:r>
          </a:p>
          <a:p>
            <a:pPr marL="819150" marR="0" lvl="1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Механизмы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339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977280"/>
            <a:ext cx="8208912" cy="566738"/>
          </a:xfrm>
        </p:spPr>
        <p:txBody>
          <a:bodyPr/>
          <a:lstStyle/>
          <a:p>
            <a:r>
              <a:rPr lang="ru-RU" dirty="0" smtClean="0"/>
              <a:t>Совершенствование и развитие правил Регистра. Классификация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8</a:t>
            </a:fld>
            <a:endParaRPr lang="ru-RU" sz="1100" dirty="0">
              <a:solidFill>
                <a:srgbClr val="89A0C5"/>
              </a:solidFill>
            </a:endParaRPr>
          </a:p>
        </p:txBody>
      </p:sp>
      <p:pic>
        <p:nvPicPr>
          <p:cNvPr id="12" name="Рисунок 11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357430"/>
            <a:ext cx="5286412" cy="244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1688034"/>
            <a:ext cx="5747530" cy="597958"/>
          </a:xfrm>
        </p:spPr>
        <p:txBody>
          <a:bodyPr>
            <a:normAutofit/>
          </a:bodyPr>
          <a:lstStyle/>
          <a:p>
            <a:pPr marL="361950" indent="-361950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Требования к конструкции и прочности корпуса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357430"/>
            <a:ext cx="24745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5929322" y="3000372"/>
            <a:ext cx="307183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393405" y="3750471"/>
            <a:ext cx="2143140" cy="15001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8"/>
          <p:cNvSpPr txBox="1">
            <a:spLocks/>
          </p:cNvSpPr>
          <p:nvPr/>
        </p:nvSpPr>
        <p:spPr>
          <a:xfrm>
            <a:off x="1785918" y="5643578"/>
            <a:ext cx="5747530" cy="597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Усиления по всей длине корпуса ледокола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20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659735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9A0C5"/>
                </a:solidFill>
              </a:rPr>
              <a:t>www.rs-class.org</a:t>
            </a:r>
            <a:endParaRPr lang="ru-RU" sz="1100" dirty="0">
              <a:solidFill>
                <a:srgbClr val="89A0C5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977280"/>
            <a:ext cx="8208912" cy="566738"/>
          </a:xfrm>
        </p:spPr>
        <p:txBody>
          <a:bodyPr/>
          <a:lstStyle/>
          <a:p>
            <a:r>
              <a:rPr lang="ru-RU" dirty="0" smtClean="0"/>
              <a:t>Совершенствование и развитие правил Регистра. Освидетельствования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76456" y="659639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62689-34A1-4179-9866-9F9FC639DD90}" type="slidenum">
              <a:rPr lang="en-US" sz="1100" smtClean="0">
                <a:solidFill>
                  <a:srgbClr val="89A0C5"/>
                </a:solidFill>
              </a:rPr>
              <a:pPr algn="r"/>
              <a:t>9</a:t>
            </a:fld>
            <a:endParaRPr lang="ru-RU" sz="1100" dirty="0">
              <a:solidFill>
                <a:srgbClr val="89A0C5"/>
              </a:solidFill>
            </a:endParaRPr>
          </a:p>
        </p:txBody>
      </p:sp>
      <p:pic>
        <p:nvPicPr>
          <p:cNvPr id="12" name="Рисунок 11" descr="rs_logo_ru2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0293"/>
            <a:ext cx="406740" cy="408387"/>
          </a:xfrm>
          <a:prstGeom prst="rect">
            <a:avLst/>
          </a:prstGeom>
          <a:effectLst/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971600" y="116632"/>
            <a:ext cx="5688632" cy="36004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Российский морской регистр судоходства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1773696"/>
            <a:ext cx="4390208" cy="2383908"/>
          </a:xfrm>
        </p:spPr>
        <p:txBody>
          <a:bodyPr>
            <a:normAutofit/>
          </a:bodyPr>
          <a:lstStyle/>
          <a:p>
            <a:pPr marL="361950" indent="-361950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Требования к объему освидетельствований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ледоколов: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докование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при ежегодном освидетельствовании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Оценка технического состояния корпуса судна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Дефектация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корпусных конструкций</a:t>
            </a:r>
          </a:p>
          <a:p>
            <a:pPr marL="819150" lvl="1" indent="-3619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Сопоставление фактических и допускаемых остаточных размеров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1276350" lvl="2" indent="-361950"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14662"/>
            <a:ext cx="10704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b="49541"/>
          <a:stretch>
            <a:fillRect/>
          </a:stretch>
        </p:blipFill>
        <p:spPr bwMode="auto">
          <a:xfrm>
            <a:off x="5072066" y="2014464"/>
            <a:ext cx="174467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5014860"/>
            <a:ext cx="2286016" cy="17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t="48719"/>
          <a:stretch>
            <a:fillRect/>
          </a:stretch>
        </p:blipFill>
        <p:spPr bwMode="auto">
          <a:xfrm>
            <a:off x="6929454" y="1871588"/>
            <a:ext cx="1744671" cy="210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943290"/>
            <a:ext cx="2218451" cy="13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1120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CAF4C4-93A7-4FD6-9BFC-384D5DDAAF61}&quot;/&gt;&lt;filename val=&quot;C:\Users\Igor\Documents\My Adobe Presentations\Презентация общая RU-EN 04_2008\data\asimages\{64CAF4C4-93A7-4FD6-9BFC-384D5DDAAF61}.png&quot;/&gt;&lt;hasEffects val=&quot;1&quot;/&gt;&lt;left val=&quot;537&quot;/&gt;&lt;top val=&quot;133.56&quot;/&gt;&lt;width val=&quot;393.84&quot;/&gt;&lt;height val=&quot;289.56&quot;/&gt;&lt;/ThreeDShapeInfo&gt;"/>
</p:tagLst>
</file>

<file path=ppt/theme/theme1.xml><?xml version="1.0" encoding="utf-8"?>
<a:theme xmlns:a="http://schemas.openxmlformats.org/drawingml/2006/main" name="RU">
  <a:themeElements>
    <a:clrScheme name="RS">
      <a:dk1>
        <a:srgbClr val="0F243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</Template>
  <TotalTime>2311</TotalTime>
  <Words>564</Words>
  <Application>Microsoft Office PowerPoint</Application>
  <PresentationFormat>Экран (4:3)</PresentationFormat>
  <Paragraphs>180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RU</vt:lpstr>
      <vt:lpstr>Деятельность Российского морского регистра судоходства  по обеспечению стандартов безопасности  судов ледового плавания и ледоколов</vt:lpstr>
      <vt:lpstr>Содержание </vt:lpstr>
      <vt:lpstr>История Регистра</vt:lpstr>
      <vt:lpstr>Научно-технический совет</vt:lpstr>
      <vt:lpstr>Международное сотрудничество</vt:lpstr>
      <vt:lpstr>Особенности эксплуатации судов в Арктике</vt:lpstr>
      <vt:lpstr>Совершенствование и развитие правил Регистра. Классификация</vt:lpstr>
      <vt:lpstr>Совершенствование и развитие правил Регистра. Классификация</vt:lpstr>
      <vt:lpstr>Совершенствование и развитие правил Регистра. Освидетельствования</vt:lpstr>
      <vt:lpstr>Совершенствование и развитие правил Регистра. Эксплуатация</vt:lpstr>
      <vt:lpstr>РС – лидер в судах ледового класса </vt:lpstr>
      <vt:lpstr>Строительство ледоколов на класс Регистра</vt:lpstr>
      <vt:lpstr>РС – высокий класс безопасности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ММО</cp:lastModifiedBy>
  <cp:revision>73</cp:revision>
  <cp:lastPrinted>2014-04-28T08:12:19Z</cp:lastPrinted>
  <dcterms:created xsi:type="dcterms:W3CDTF">2014-04-03T07:55:19Z</dcterms:created>
  <dcterms:modified xsi:type="dcterms:W3CDTF">2015-05-28T09:29:43Z</dcterms:modified>
</cp:coreProperties>
</file>